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modernComment_A64_F05F5468.xml" ContentType="application/vnd.ms-powerpoint.comments+xml"/>
  <Override PartName="/ppt/comments/modernComment_148_8609656D.xml" ContentType="application/vnd.ms-powerpoint.comments+xml"/>
  <Override PartName="/ppt/comments/modernComment_A65_7C437583.xml" ContentType="application/vnd.ms-powerpoint.comments+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modernComment_A6B_B503852.xml" ContentType="application/vnd.ms-powerpoint.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modernComment_A5B_E89E1955.xml" ContentType="application/vnd.ms-powerpoint.comments+xml"/>
  <Override PartName="/ppt/comments/modernComment_116_7605E842.xml" ContentType="application/vnd.ms-powerpoint.comments+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Lst>
  <p:notesMasterIdLst>
    <p:notesMasterId r:id="rId19"/>
  </p:notesMasterIdLst>
  <p:sldIdLst>
    <p:sldId id="410" r:id="rId6"/>
    <p:sldId id="2660" r:id="rId7"/>
    <p:sldId id="328" r:id="rId8"/>
    <p:sldId id="257" r:id="rId9"/>
    <p:sldId id="2661" r:id="rId10"/>
    <p:sldId id="266" r:id="rId11"/>
    <p:sldId id="2665" r:id="rId12"/>
    <p:sldId id="2667" r:id="rId13"/>
    <p:sldId id="2669" r:id="rId14"/>
    <p:sldId id="315" r:id="rId15"/>
    <p:sldId id="2662" r:id="rId16"/>
    <p:sldId id="2651" r:id="rId17"/>
    <p:sldId id="27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C2D102-33A4-433A-71EA-EAEF3BAD2340}" name="Mosimann, Susan" initials="MS" userId="S::Susan.Mosimann@ct.gov::4aa915e6-be67-4d92-bb0a-bc0a6d3a1d18" providerId="AD"/>
  <p188:author id="{D6AFEF09-352A-D170-D89E-EB097ED77CE2}" name="Venditto, Nicholas" initials="NV" userId="S::Nicholas.Venditto@ct.gov::43282b18-b426-4ec4-b737-35d45557ce3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D8C50D-74B6-42CF-BB41-E7A12B7FF145}" v="9" dt="2024-11-15T13:51:39.124"/>
    <p1510:client id="{D9233E1C-5B0A-8E52-69E6-4951C4D9A844}" v="1366" dt="2024-11-15T16:53:40.9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omments/modernComment_116_7605E842.xml><?xml version="1.0" encoding="utf-8"?>
<p188:cmLst xmlns:a="http://schemas.openxmlformats.org/drawingml/2006/main" xmlns:r="http://schemas.openxmlformats.org/officeDocument/2006/relationships" xmlns:p188="http://schemas.microsoft.com/office/powerpoint/2018/8/main">
  <p188:cm id="{8E46D8B4-7517-4692-AB34-5B0C9CE8F18E}" authorId="{A7C2D102-33A4-433A-71EA-EAEF3BAD2340}" created="2024-11-18T16:03:04.303">
    <ac:deMkLst xmlns:ac="http://schemas.microsoft.com/office/drawing/2013/main/command">
      <pc:docMk xmlns:pc="http://schemas.microsoft.com/office/powerpoint/2013/main/command"/>
      <pc:sldMk xmlns:pc="http://schemas.microsoft.com/office/powerpoint/2013/main/command" cId="1980098626" sldId="278"/>
      <ac:spMk id="4" creationId="{DFFA8F6C-85B2-40F8-9392-16F12DC2D8CA}"/>
    </ac:deMkLst>
    <p188:txBody>
      <a:bodyPr/>
      <a:lstStyle/>
      <a:p>
        <a:r>
          <a:rPr lang="en-US"/>
          <a:t>With formatting changes</a:t>
        </a:r>
      </a:p>
    </p188:txBody>
  </p188:cm>
</p188:cmLst>
</file>

<file path=ppt/comments/modernComment_148_8609656D.xml><?xml version="1.0" encoding="utf-8"?>
<p188:cmLst xmlns:a="http://schemas.openxmlformats.org/drawingml/2006/main" xmlns:r="http://schemas.openxmlformats.org/officeDocument/2006/relationships" xmlns:p188="http://schemas.microsoft.com/office/powerpoint/2018/8/main">
  <p188:cm id="{DF8146FE-CEF2-4C73-A597-CCCF7E7348D5}" authorId="{A7C2D102-33A4-433A-71EA-EAEF3BAD2340}" created="2024-11-18T15:49:36.573">
    <ac:deMkLst xmlns:ac="http://schemas.microsoft.com/office/drawing/2013/main/command">
      <pc:docMk xmlns:pc="http://schemas.microsoft.com/office/powerpoint/2013/main/command"/>
      <pc:sldMk xmlns:pc="http://schemas.microsoft.com/office/powerpoint/2013/main/command" cId="2248762733" sldId="328"/>
      <ac:spMk id="7" creationId="{18C8916E-71A8-D80C-0B5D-B6D817DEBE49}"/>
    </ac:deMkLst>
    <p188:txBody>
      <a:bodyPr/>
      <a:lstStyle/>
      <a:p>
        <a:r>
          <a:rPr lang="en-US"/>
          <a:t>Formatted to align with other slides</a:t>
        </a:r>
      </a:p>
    </p188:txBody>
  </p188:cm>
</p188:cmLst>
</file>

<file path=ppt/comments/modernComment_A5B_E89E1955.xml><?xml version="1.0" encoding="utf-8"?>
<p188:cmLst xmlns:a="http://schemas.openxmlformats.org/drawingml/2006/main" xmlns:r="http://schemas.openxmlformats.org/officeDocument/2006/relationships" xmlns:p188="http://schemas.microsoft.com/office/powerpoint/2018/8/main">
  <p188:cm id="{1B380CB4-4495-4072-96F7-1D6C790A725F}" authorId="{A7C2D102-33A4-433A-71EA-EAEF3BAD2340}" created="2024-11-18T15:57:07.439">
    <ac:txMkLst xmlns:ac="http://schemas.microsoft.com/office/drawing/2013/main/command">
      <pc:docMk xmlns:pc="http://schemas.microsoft.com/office/powerpoint/2013/main/command"/>
      <pc:sldMk xmlns:pc="http://schemas.microsoft.com/office/powerpoint/2013/main/command" cId="3902675285" sldId="2651"/>
      <ac:spMk id="3" creationId="{97825267-89A8-46D7-DC00-DADAF6151B6D}"/>
      <ac:txMk cp="354" len="5">
        <ac:context len="408" hash="4022476742"/>
      </ac:txMk>
    </ac:txMkLst>
    <p188:pos x="9523751" y="3692160"/>
    <p188:txBody>
      <a:bodyPr/>
      <a:lstStyle/>
      <a:p>
        <a:r>
          <a:rPr lang="en-US"/>
          <a:t>This is 300% SSI.  200% FPL is $2,510</a:t>
        </a:r>
      </a:p>
    </p188:txBody>
  </p188:cm>
</p188:cmLst>
</file>

<file path=ppt/comments/modernComment_A64_F05F5468.xml><?xml version="1.0" encoding="utf-8"?>
<p188:cmLst xmlns:a="http://schemas.openxmlformats.org/drawingml/2006/main" xmlns:r="http://schemas.openxmlformats.org/officeDocument/2006/relationships" xmlns:p188="http://schemas.microsoft.com/office/powerpoint/2018/8/main">
  <p188:cm id="{673B7D66-9F51-4FDF-903E-F6B2C149A365}" authorId="{A7C2D102-33A4-433A-71EA-EAEF3BAD2340}" created="2024-11-18T15:25:04.337">
    <ac:txMkLst xmlns:ac="http://schemas.microsoft.com/office/drawing/2013/main/command">
      <pc:docMk xmlns:pc="http://schemas.microsoft.com/office/powerpoint/2013/main/command"/>
      <pc:sldMk xmlns:pc="http://schemas.microsoft.com/office/powerpoint/2013/main/command" cId="4032779368" sldId="2660"/>
      <ac:spMk id="3" creationId="{898F8433-546F-3F47-CC60-F634C4B6E239}"/>
      <ac:txMk cp="523" len="32">
        <ac:context len="557" hash="2021725738"/>
      </ac:txMk>
    </ac:txMkLst>
    <p188:pos x="10640337" y="3752494"/>
    <p188:txBody>
      <a:bodyPr/>
      <a:lstStyle/>
      <a:p>
        <a:r>
          <a:rPr lang="en-US"/>
          <a:t>Recommend removing as HUSKY C is the only coverage group that doesn’t run through AHCT</a:t>
        </a:r>
      </a:p>
    </p188:txBody>
  </p188:cm>
  <p188:cm id="{8C5EB8B8-C523-41A2-BFDA-429B1C43D0BA}" authorId="{A7C2D102-33A4-433A-71EA-EAEF3BAD2340}" created="2024-11-18T15:47:44.600">
    <ac:txMkLst xmlns:ac="http://schemas.microsoft.com/office/drawing/2013/main/command">
      <pc:docMk xmlns:pc="http://schemas.microsoft.com/office/powerpoint/2013/main/command"/>
      <pc:sldMk xmlns:pc="http://schemas.microsoft.com/office/powerpoint/2013/main/command" cId="4032779368" sldId="2660"/>
      <ac:spMk id="2" creationId="{79748CF7-29B0-847B-5A44-8D6C052BD812}"/>
      <ac:txMk cp="19" len="14">
        <ac:context len="34" hash="2109205304"/>
      </ac:txMk>
    </ac:txMkLst>
    <p188:pos x="7540086" y="380389"/>
    <p188:txBody>
      <a:bodyPr/>
      <a:lstStyle/>
      <a:p>
        <a:r>
          <a:rPr lang="en-US"/>
          <a:t>Formatted headers here and below for consistency</a:t>
        </a:r>
      </a:p>
    </p188:txBody>
  </p188:cm>
  <p188:cm id="{43409A14-C16B-4F6A-BF22-82D857921E12}" authorId="{D6AFEF09-352A-D170-D89E-EB097ED77CE2}" created="2024-11-18T21:13:33.443">
    <ac:txMkLst xmlns:ac="http://schemas.microsoft.com/office/drawing/2013/main/command">
      <pc:docMk xmlns:pc="http://schemas.microsoft.com/office/powerpoint/2013/main/command"/>
      <pc:sldMk xmlns:pc="http://schemas.microsoft.com/office/powerpoint/2013/main/command" cId="4032779368" sldId="2660"/>
      <ac:spMk id="3" creationId="{898F8433-546F-3F47-CC60-F634C4B6E239}"/>
      <ac:txMk cp="166">
        <ac:context len="557" hash="2021725738"/>
      </ac:txMk>
    </ac:txMkLst>
    <p188:pos x="10187196" y="648819"/>
    <p188:txBody>
      <a:bodyPr/>
      <a:lstStyle/>
      <a:p>
        <a:r>
          <a:rPr lang="en-US"/>
          <a:t>Recommend removing the word Medicaid when describing HUSKY B. </a:t>
        </a:r>
      </a:p>
    </p188:txBody>
  </p188:cm>
</p188:cmLst>
</file>

<file path=ppt/comments/modernComment_A65_7C437583.xml><?xml version="1.0" encoding="utf-8"?>
<p188:cmLst xmlns:a="http://schemas.openxmlformats.org/drawingml/2006/main" xmlns:r="http://schemas.openxmlformats.org/officeDocument/2006/relationships" xmlns:p188="http://schemas.microsoft.com/office/powerpoint/2018/8/main">
  <p188:cm id="{0409D0E3-F45E-445D-B165-2E6F45F864BA}" authorId="{A7C2D102-33A4-433A-71EA-EAEF3BAD2340}" created="2024-11-18T15:29:18.021">
    <ac:txMkLst xmlns:ac="http://schemas.microsoft.com/office/drawing/2013/main/command">
      <pc:docMk xmlns:pc="http://schemas.microsoft.com/office/powerpoint/2013/main/command"/>
      <pc:sldMk xmlns:pc="http://schemas.microsoft.com/office/powerpoint/2013/main/command" cId="2084795779" sldId="2661"/>
      <ac:spMk id="3" creationId="{6B46C512-B96D-885C-0E06-6ED0729B644B}"/>
      <ac:txMk cp="16">
        <ac:context len="399" hash="1694119796"/>
      </ac:txMk>
    </ac:txMkLst>
    <p188:pos x="2209178" y="399858"/>
    <p188:txBody>
      <a:bodyPr/>
      <a:lstStyle/>
      <a:p>
        <a:r>
          <a:rPr lang="en-US"/>
          <a:t>Removed hyphen here and below</a:t>
        </a:r>
      </a:p>
    </p188:txBody>
  </p188:cm>
</p188:cmLst>
</file>

<file path=ppt/comments/modernComment_A6B_B503852.xml><?xml version="1.0" encoding="utf-8"?>
<p188:cmLst xmlns:a="http://schemas.openxmlformats.org/drawingml/2006/main" xmlns:r="http://schemas.openxmlformats.org/officeDocument/2006/relationships" xmlns:p188="http://schemas.microsoft.com/office/powerpoint/2018/8/main">
  <p188:cm id="{FF4F8EEF-B042-4AFF-99CB-DF3FAD982189}" authorId="{A7C2D102-33A4-433A-71EA-EAEF3BAD2340}" created="2024-11-18T15:40:43.830">
    <ac:deMkLst xmlns:ac="http://schemas.microsoft.com/office/drawing/2013/main/command">
      <pc:docMk xmlns:pc="http://schemas.microsoft.com/office/powerpoint/2013/main/command"/>
      <pc:sldMk xmlns:pc="http://schemas.microsoft.com/office/powerpoint/2013/main/command" cId="189806674" sldId="2667"/>
      <ac:spMk id="55299" creationId="{00000000-0000-0000-0000-000000000000}"/>
    </ac:deMkLst>
    <p188:txBody>
      <a:bodyPr/>
      <a:lstStyle/>
      <a:p>
        <a:r>
          <a:rPr lang="en-US"/>
          <a:t>Removed bullet</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541928-2026-4D45-93AD-7E6D3F085345}" type="datetimeFigureOut">
              <a:rPr lang="en-US" smtClean="0"/>
              <a:t>11/18/2024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F5ECFE-C4C1-40F9-B997-B57B8C07BE1C}" type="slidenum">
              <a:rPr lang="en-US" smtClean="0"/>
              <a:t>‹#›</a:t>
            </a:fld>
            <a:endParaRPr lang="en-US"/>
          </a:p>
        </p:txBody>
      </p:sp>
    </p:spTree>
    <p:extLst>
      <p:ext uri="{BB962C8B-B14F-4D97-AF65-F5344CB8AC3E}">
        <p14:creationId xmlns:p14="http://schemas.microsoft.com/office/powerpoint/2010/main" val="4603079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p:spPr>
        <p:txBody>
          <a:bodyPr/>
          <a:lstStyle/>
          <a:p>
            <a:fld id="{4E6D4D5A-673B-4144-834D-929C59E1DECE}" type="slidenum">
              <a:rPr lang="en-US" smtClean="0"/>
              <a:pPr/>
              <a:t>7</a:t>
            </a:fld>
            <a:endParaRPr lang="en-US" dirty="0"/>
          </a:p>
        </p:txBody>
      </p:sp>
      <p:sp>
        <p:nvSpPr>
          <p:cNvPr id="56322" name="Rectangle 7"/>
          <p:cNvSpPr txBox="1">
            <a:spLocks noGrp="1" noChangeArrowheads="1"/>
          </p:cNvSpPr>
          <p:nvPr/>
        </p:nvSpPr>
        <p:spPr bwMode="auto">
          <a:xfrm>
            <a:off x="3884027" y="8829180"/>
            <a:ext cx="2972421" cy="465621"/>
          </a:xfrm>
          <a:prstGeom prst="rect">
            <a:avLst/>
          </a:prstGeom>
          <a:noFill/>
          <a:ln w="9525">
            <a:noFill/>
            <a:miter lim="800000"/>
            <a:headEnd/>
            <a:tailEnd/>
          </a:ln>
        </p:spPr>
        <p:txBody>
          <a:bodyPr anchor="b"/>
          <a:lstStyle/>
          <a:p>
            <a:pPr algn="r"/>
            <a:fld id="{715AF418-D581-409E-8AE2-FD8648438398}" type="slidenum">
              <a:rPr lang="en-US" sz="1200"/>
              <a:pPr algn="r"/>
              <a:t>7</a:t>
            </a:fld>
            <a:endParaRPr lang="en-US" sz="1200" dirty="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r>
              <a:rPr lang="en-US" dirty="0"/>
              <a:t>300% is $2250</a:t>
            </a:r>
          </a:p>
        </p:txBody>
      </p:sp>
      <p:sp>
        <p:nvSpPr>
          <p:cNvPr id="56325" name="Footer Placeholder 1"/>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a:t>Prepared by the Connecticut Department of Social Services Office of Organizational and Skill Development  in Partnership with the University of Connecticut School of Social Work</a:t>
            </a:r>
          </a:p>
        </p:txBody>
      </p:sp>
    </p:spTree>
    <p:extLst>
      <p:ext uri="{BB962C8B-B14F-4D97-AF65-F5344CB8AC3E}">
        <p14:creationId xmlns:p14="http://schemas.microsoft.com/office/powerpoint/2010/main" val="1302519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p:spPr>
        <p:txBody>
          <a:bodyPr/>
          <a:lstStyle/>
          <a:p>
            <a:fld id="{4E6D4D5A-673B-4144-834D-929C59E1DECE}" type="slidenum">
              <a:rPr lang="en-US" smtClean="0"/>
              <a:pPr/>
              <a:t>8</a:t>
            </a:fld>
            <a:endParaRPr lang="en-US" dirty="0"/>
          </a:p>
        </p:txBody>
      </p:sp>
      <p:sp>
        <p:nvSpPr>
          <p:cNvPr id="56322" name="Rectangle 7"/>
          <p:cNvSpPr txBox="1">
            <a:spLocks noGrp="1" noChangeArrowheads="1"/>
          </p:cNvSpPr>
          <p:nvPr/>
        </p:nvSpPr>
        <p:spPr bwMode="auto">
          <a:xfrm>
            <a:off x="3884027" y="8829180"/>
            <a:ext cx="2972421" cy="465621"/>
          </a:xfrm>
          <a:prstGeom prst="rect">
            <a:avLst/>
          </a:prstGeom>
          <a:noFill/>
          <a:ln w="9525">
            <a:noFill/>
            <a:miter lim="800000"/>
            <a:headEnd/>
            <a:tailEnd/>
          </a:ln>
        </p:spPr>
        <p:txBody>
          <a:bodyPr anchor="b"/>
          <a:lstStyle/>
          <a:p>
            <a:pPr algn="r"/>
            <a:fld id="{715AF418-D581-409E-8AE2-FD8648438398}" type="slidenum">
              <a:rPr lang="en-US" sz="1200"/>
              <a:pPr algn="r"/>
              <a:t>8</a:t>
            </a:fld>
            <a:endParaRPr lang="en-US" sz="1200" dirty="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r>
              <a:rPr lang="en-US" dirty="0"/>
              <a:t>300% is $2250</a:t>
            </a:r>
          </a:p>
        </p:txBody>
      </p:sp>
      <p:sp>
        <p:nvSpPr>
          <p:cNvPr id="56325" name="Footer Placeholder 1"/>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a:t>Prepared by the Connecticut Department of Social Services Office of Organizational and Skill Development  in Partnership with the University of Connecticut School of Social Work</a:t>
            </a:r>
          </a:p>
        </p:txBody>
      </p:sp>
    </p:spTree>
    <p:extLst>
      <p:ext uri="{BB962C8B-B14F-4D97-AF65-F5344CB8AC3E}">
        <p14:creationId xmlns:p14="http://schemas.microsoft.com/office/powerpoint/2010/main" val="2443259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p:spPr>
        <p:txBody>
          <a:bodyPr/>
          <a:lstStyle/>
          <a:p>
            <a:fld id="{4E6D4D5A-673B-4144-834D-929C59E1DECE}" type="slidenum">
              <a:rPr lang="en-US" smtClean="0"/>
              <a:pPr/>
              <a:t>10</a:t>
            </a:fld>
            <a:endParaRPr lang="en-US" dirty="0"/>
          </a:p>
        </p:txBody>
      </p:sp>
      <p:sp>
        <p:nvSpPr>
          <p:cNvPr id="56322" name="Rectangle 7"/>
          <p:cNvSpPr txBox="1">
            <a:spLocks noGrp="1" noChangeArrowheads="1"/>
          </p:cNvSpPr>
          <p:nvPr/>
        </p:nvSpPr>
        <p:spPr bwMode="auto">
          <a:xfrm>
            <a:off x="3884027" y="8829180"/>
            <a:ext cx="2972421" cy="465621"/>
          </a:xfrm>
          <a:prstGeom prst="rect">
            <a:avLst/>
          </a:prstGeom>
          <a:noFill/>
          <a:ln w="9525">
            <a:noFill/>
            <a:miter lim="800000"/>
            <a:headEnd/>
            <a:tailEnd/>
          </a:ln>
        </p:spPr>
        <p:txBody>
          <a:bodyPr anchor="b"/>
          <a:lstStyle/>
          <a:p>
            <a:pPr algn="r"/>
            <a:fld id="{715AF418-D581-409E-8AE2-FD8648438398}" type="slidenum">
              <a:rPr lang="en-US" sz="1200"/>
              <a:pPr algn="r"/>
              <a:t>10</a:t>
            </a:fld>
            <a:endParaRPr lang="en-US" sz="1200" dirty="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r>
              <a:rPr lang="en-US" dirty="0"/>
              <a:t>300% is $2250</a:t>
            </a:r>
          </a:p>
        </p:txBody>
      </p:sp>
      <p:sp>
        <p:nvSpPr>
          <p:cNvPr id="56325" name="Footer Placeholder 1"/>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a:t>Prepared by the Connecticut Department of Social Services Office of Organizational and Skill Development  in Partnership with the University of Connecticut School of Social Work</a:t>
            </a:r>
          </a:p>
        </p:txBody>
      </p:sp>
    </p:spTree>
    <p:extLst>
      <p:ext uri="{BB962C8B-B14F-4D97-AF65-F5344CB8AC3E}">
        <p14:creationId xmlns:p14="http://schemas.microsoft.com/office/powerpoint/2010/main" val="39977918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p:spPr>
        <p:txBody>
          <a:bodyPr/>
          <a:lstStyle/>
          <a:p>
            <a:fld id="{4E6D4D5A-673B-4144-834D-929C59E1DECE}" type="slidenum">
              <a:rPr lang="en-US" smtClean="0"/>
              <a:pPr/>
              <a:t>11</a:t>
            </a:fld>
            <a:endParaRPr lang="en-US" dirty="0"/>
          </a:p>
        </p:txBody>
      </p:sp>
      <p:sp>
        <p:nvSpPr>
          <p:cNvPr id="56322" name="Rectangle 7"/>
          <p:cNvSpPr txBox="1">
            <a:spLocks noGrp="1" noChangeArrowheads="1"/>
          </p:cNvSpPr>
          <p:nvPr/>
        </p:nvSpPr>
        <p:spPr bwMode="auto">
          <a:xfrm>
            <a:off x="3884027" y="8829180"/>
            <a:ext cx="2972421" cy="465621"/>
          </a:xfrm>
          <a:prstGeom prst="rect">
            <a:avLst/>
          </a:prstGeom>
          <a:noFill/>
          <a:ln w="9525">
            <a:noFill/>
            <a:miter lim="800000"/>
            <a:headEnd/>
            <a:tailEnd/>
          </a:ln>
        </p:spPr>
        <p:txBody>
          <a:bodyPr anchor="b"/>
          <a:lstStyle/>
          <a:p>
            <a:pPr algn="r"/>
            <a:fld id="{715AF418-D581-409E-8AE2-FD8648438398}" type="slidenum">
              <a:rPr lang="en-US" sz="1200"/>
              <a:pPr algn="r"/>
              <a:t>11</a:t>
            </a:fld>
            <a:endParaRPr lang="en-US" sz="1200" dirty="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r>
              <a:rPr lang="en-US" dirty="0"/>
              <a:t>300% is $2250</a:t>
            </a:r>
          </a:p>
        </p:txBody>
      </p:sp>
      <p:sp>
        <p:nvSpPr>
          <p:cNvPr id="56325" name="Footer Placeholder 1"/>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a:t>Prepared by the Connecticut Department of Social Services Office of Organizational and Skill Development  in Partnership with the University of Connecticut School of Social Work</a:t>
            </a:r>
          </a:p>
        </p:txBody>
      </p:sp>
    </p:spTree>
    <p:extLst>
      <p:ext uri="{BB962C8B-B14F-4D97-AF65-F5344CB8AC3E}">
        <p14:creationId xmlns:p14="http://schemas.microsoft.com/office/powerpoint/2010/main" val="4109561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2.xml"/><Relationship Id="rId5" Type="http://schemas.openxmlformats.org/officeDocument/2006/relationships/image" Target="../media/image5.jpeg"/><Relationship Id="rId4" Type="http://schemas.openxmlformats.org/officeDocument/2006/relationships/image" Target="../media/image4.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1A30A5D0-7224-4889-B194-CDF575940149}" type="datetimeFigureOut">
              <a:rPr lang="en-US" smtClean="0"/>
              <a:t>11/18/2024</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1F3E0660-D8D5-46DB-87D7-4545A75CBA10}" type="slidenum">
              <a:rPr lang="en-US" smtClean="0"/>
              <a:t>‹#›</a:t>
            </a:fld>
            <a:endParaRPr lang="en-US"/>
          </a:p>
        </p:txBody>
      </p:sp>
    </p:spTree>
    <p:extLst>
      <p:ext uri="{BB962C8B-B14F-4D97-AF65-F5344CB8AC3E}">
        <p14:creationId xmlns:p14="http://schemas.microsoft.com/office/powerpoint/2010/main" val="2492839630"/>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30A5D0-7224-4889-B194-CDF575940149}"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E0660-D8D5-46DB-87D7-4545A75CBA10}" type="slidenum">
              <a:rPr lang="en-US" smtClean="0"/>
              <a:t>‹#›</a:t>
            </a:fld>
            <a:endParaRPr lang="en-US"/>
          </a:p>
        </p:txBody>
      </p:sp>
    </p:spTree>
    <p:extLst>
      <p:ext uri="{BB962C8B-B14F-4D97-AF65-F5344CB8AC3E}">
        <p14:creationId xmlns:p14="http://schemas.microsoft.com/office/powerpoint/2010/main" val="2464799427"/>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1A30A5D0-7224-4889-B194-CDF575940149}" type="datetimeFigureOut">
              <a:rPr lang="en-US" smtClean="0"/>
              <a:t>11/18/2024</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1F3E0660-D8D5-46DB-87D7-4545A75CBA10}" type="slidenum">
              <a:rPr lang="en-US" smtClean="0"/>
              <a:t>‹#›</a:t>
            </a:fld>
            <a:endParaRPr lang="en-US"/>
          </a:p>
        </p:txBody>
      </p:sp>
    </p:spTree>
    <p:extLst>
      <p:ext uri="{BB962C8B-B14F-4D97-AF65-F5344CB8AC3E}">
        <p14:creationId xmlns:p14="http://schemas.microsoft.com/office/powerpoint/2010/main" val="2310280129"/>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72706B9-38B8-4195-9B82-4797676D40AF}" type="datetime4">
              <a:rPr lang="en-US" smtClean="0"/>
              <a:t>November 18, 2024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Department of Social Services</a:t>
            </a:r>
          </a:p>
        </p:txBody>
      </p:sp>
      <p:sp>
        <p:nvSpPr>
          <p:cNvPr id="6" name="Slide Number Placeholder 5"/>
          <p:cNvSpPr>
            <a:spLocks noGrp="1"/>
          </p:cNvSpPr>
          <p:nvPr>
            <p:ph type="sldNum" sz="quarter" idx="12"/>
          </p:nvPr>
        </p:nvSpPr>
        <p:spPr/>
        <p:txBody>
          <a:bodyPr/>
          <a:lstStyle>
            <a:lvl1pPr>
              <a:defRPr/>
            </a:lvl1pPr>
          </a:lstStyle>
          <a:p>
            <a:pPr>
              <a:defRPr/>
            </a:pPr>
            <a:fld id="{8E0910F7-5D48-4D29-89D1-83725AECF732}" type="slidenum">
              <a:rPr lang="en-US"/>
              <a:pPr>
                <a:defRPr/>
              </a:pPr>
              <a:t>‹#›</a:t>
            </a:fld>
            <a:endParaRPr lang="en-US"/>
          </a:p>
        </p:txBody>
      </p:sp>
    </p:spTree>
    <p:extLst>
      <p:ext uri="{BB962C8B-B14F-4D97-AF65-F5344CB8AC3E}">
        <p14:creationId xmlns:p14="http://schemas.microsoft.com/office/powerpoint/2010/main" val="8341485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544639"/>
            <a:ext cx="10363200" cy="1362075"/>
          </a:xfrm>
          <a:solidFill>
            <a:schemeClr val="accent1">
              <a:lumMod val="20000"/>
              <a:lumOff val="80000"/>
            </a:schemeClr>
          </a:solidFill>
        </p:spPr>
        <p:txBody>
          <a:bodyPr anchor="t"/>
          <a:lstStyle>
            <a:lvl1pPr algn="l">
              <a:defRPr sz="4000" b="1" u="none" cap="none">
                <a:solidFill>
                  <a:srgbClr val="2906A2"/>
                </a:solidFill>
                <a:effectLst/>
              </a:defRPr>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EA13CE32-F88A-4942-BE29-2ECB139BEDEE}" type="datetime4">
              <a:rPr lang="en-US" smtClean="0"/>
              <a:t>November 18, 2024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Department of Social Services</a:t>
            </a:r>
          </a:p>
        </p:txBody>
      </p:sp>
      <p:sp>
        <p:nvSpPr>
          <p:cNvPr id="6" name="Slide Number Placeholder 5"/>
          <p:cNvSpPr>
            <a:spLocks noGrp="1"/>
          </p:cNvSpPr>
          <p:nvPr>
            <p:ph type="sldNum" sz="quarter" idx="12"/>
          </p:nvPr>
        </p:nvSpPr>
        <p:spPr/>
        <p:txBody>
          <a:bodyPr/>
          <a:lstStyle>
            <a:lvl1pPr>
              <a:defRPr/>
            </a:lvl1pPr>
          </a:lstStyle>
          <a:p>
            <a:pPr>
              <a:defRPr/>
            </a:pPr>
            <a:fld id="{120F9A6D-C033-4D6D-9AA8-89024EE4BA4D}" type="slidenum">
              <a:rPr lang="en-US"/>
              <a:pPr>
                <a:defRPr/>
              </a:pPr>
              <a:t>‹#›</a:t>
            </a:fld>
            <a:endParaRPr lang="en-US"/>
          </a:p>
        </p:txBody>
      </p:sp>
    </p:spTree>
    <p:extLst>
      <p:ext uri="{BB962C8B-B14F-4D97-AF65-F5344CB8AC3E}">
        <p14:creationId xmlns:p14="http://schemas.microsoft.com/office/powerpoint/2010/main" val="9360788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82DFA462-5E2A-41D9-A7D3-F419570EED5A}" type="datetime4">
              <a:rPr lang="en-US" smtClean="0"/>
              <a:t>November 18, 2024</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Department of Social Services</a:t>
            </a:r>
          </a:p>
        </p:txBody>
      </p:sp>
      <p:sp>
        <p:nvSpPr>
          <p:cNvPr id="7" name="Slide Number Placeholder 5"/>
          <p:cNvSpPr>
            <a:spLocks noGrp="1"/>
          </p:cNvSpPr>
          <p:nvPr>
            <p:ph type="sldNum" sz="quarter" idx="12"/>
          </p:nvPr>
        </p:nvSpPr>
        <p:spPr/>
        <p:txBody>
          <a:bodyPr/>
          <a:lstStyle>
            <a:lvl1pPr>
              <a:defRPr/>
            </a:lvl1pPr>
          </a:lstStyle>
          <a:p>
            <a:pPr>
              <a:defRPr/>
            </a:pPr>
            <a:fld id="{382B61B4-6BB9-47A6-B93C-99ACD9D56F89}" type="slidenum">
              <a:rPr lang="en-US"/>
              <a:pPr>
                <a:defRPr/>
              </a:pPr>
              <a:t>‹#›</a:t>
            </a:fld>
            <a:endParaRPr lang="en-US"/>
          </a:p>
        </p:txBody>
      </p:sp>
    </p:spTree>
    <p:extLst>
      <p:ext uri="{BB962C8B-B14F-4D97-AF65-F5344CB8AC3E}">
        <p14:creationId xmlns:p14="http://schemas.microsoft.com/office/powerpoint/2010/main" val="21802111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0F683316-9D96-4A8F-9282-FAB67CD83E8D}" type="datetime4">
              <a:rPr lang="en-US" smtClean="0"/>
              <a:t>November 18, 2024</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Department of Social Services</a:t>
            </a:r>
          </a:p>
        </p:txBody>
      </p:sp>
      <p:sp>
        <p:nvSpPr>
          <p:cNvPr id="9" name="Slide Number Placeholder 5"/>
          <p:cNvSpPr>
            <a:spLocks noGrp="1"/>
          </p:cNvSpPr>
          <p:nvPr>
            <p:ph type="sldNum" sz="quarter" idx="12"/>
          </p:nvPr>
        </p:nvSpPr>
        <p:spPr/>
        <p:txBody>
          <a:bodyPr/>
          <a:lstStyle>
            <a:lvl1pPr>
              <a:defRPr/>
            </a:lvl1pPr>
          </a:lstStyle>
          <a:p>
            <a:pPr>
              <a:defRPr/>
            </a:pPr>
            <a:fld id="{73517445-A01B-4834-84D5-6A6757894F5E}" type="slidenum">
              <a:rPr lang="en-US"/>
              <a:pPr>
                <a:defRPr/>
              </a:pPr>
              <a:t>‹#›</a:t>
            </a:fld>
            <a:endParaRPr lang="en-US"/>
          </a:p>
        </p:txBody>
      </p:sp>
    </p:spTree>
    <p:extLst>
      <p:ext uri="{BB962C8B-B14F-4D97-AF65-F5344CB8AC3E}">
        <p14:creationId xmlns:p14="http://schemas.microsoft.com/office/powerpoint/2010/main" val="28032757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770EB560-F028-4CC0-BA01-B877206CE1AE}" type="datetime4">
              <a:rPr lang="en-US" smtClean="0"/>
              <a:t>November 18, 2024</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Department of Social Services</a:t>
            </a:r>
          </a:p>
        </p:txBody>
      </p:sp>
      <p:sp>
        <p:nvSpPr>
          <p:cNvPr id="5" name="Slide Number Placeholder 5"/>
          <p:cNvSpPr>
            <a:spLocks noGrp="1"/>
          </p:cNvSpPr>
          <p:nvPr>
            <p:ph type="sldNum" sz="quarter" idx="12"/>
          </p:nvPr>
        </p:nvSpPr>
        <p:spPr/>
        <p:txBody>
          <a:bodyPr/>
          <a:lstStyle>
            <a:lvl1pPr>
              <a:defRPr/>
            </a:lvl1pPr>
          </a:lstStyle>
          <a:p>
            <a:pPr>
              <a:defRPr/>
            </a:pPr>
            <a:fld id="{B77E40C9-912E-40AE-8E8F-5BBEFA612765}" type="slidenum">
              <a:rPr lang="en-US"/>
              <a:pPr>
                <a:defRPr/>
              </a:pPr>
              <a:t>‹#›</a:t>
            </a:fld>
            <a:endParaRPr lang="en-US"/>
          </a:p>
        </p:txBody>
      </p:sp>
    </p:spTree>
    <p:extLst>
      <p:ext uri="{BB962C8B-B14F-4D97-AF65-F5344CB8AC3E}">
        <p14:creationId xmlns:p14="http://schemas.microsoft.com/office/powerpoint/2010/main" val="7387652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866692"/>
            <a:ext cx="4011084" cy="568408"/>
          </a:xfrm>
        </p:spPr>
        <p:txBody>
          <a:bodyPr anchor="b"/>
          <a:lstStyle>
            <a:lvl1pPr algn="l">
              <a:defRPr sz="2000" b="1">
                <a:solidFill>
                  <a:schemeClr val="bg1"/>
                </a:solidFill>
              </a:defRPr>
            </a:lvl1pPr>
          </a:lstStyle>
          <a:p>
            <a:r>
              <a:rPr lang="en-US"/>
              <a:t>Click to edit Master title style</a:t>
            </a:r>
          </a:p>
        </p:txBody>
      </p:sp>
      <p:sp>
        <p:nvSpPr>
          <p:cNvPr id="3" name="Content Placeholder 2"/>
          <p:cNvSpPr>
            <a:spLocks noGrp="1"/>
          </p:cNvSpPr>
          <p:nvPr>
            <p:ph idx="1"/>
          </p:nvPr>
        </p:nvSpPr>
        <p:spPr>
          <a:xfrm>
            <a:off x="4766733" y="922351"/>
            <a:ext cx="6815667" cy="52038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F5CB12A-8B26-46FD-AB5A-6FEB7A9743D7}" type="datetime4">
              <a:rPr lang="en-US" smtClean="0"/>
              <a:t>November 18, 2024</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Department of Social Services</a:t>
            </a:r>
          </a:p>
        </p:txBody>
      </p:sp>
      <p:sp>
        <p:nvSpPr>
          <p:cNvPr id="7" name="Slide Number Placeholder 5"/>
          <p:cNvSpPr>
            <a:spLocks noGrp="1"/>
          </p:cNvSpPr>
          <p:nvPr>
            <p:ph type="sldNum" sz="quarter" idx="12"/>
          </p:nvPr>
        </p:nvSpPr>
        <p:spPr/>
        <p:txBody>
          <a:bodyPr/>
          <a:lstStyle>
            <a:lvl1pPr>
              <a:defRPr/>
            </a:lvl1pPr>
          </a:lstStyle>
          <a:p>
            <a:pPr>
              <a:defRPr/>
            </a:pPr>
            <a:fld id="{34F3143F-4BD4-4B07-9F39-382813E35AF1}" type="slidenum">
              <a:rPr lang="en-US"/>
              <a:pPr>
                <a:defRPr/>
              </a:pPr>
              <a:t>‹#›</a:t>
            </a:fld>
            <a:endParaRPr lang="en-US"/>
          </a:p>
        </p:txBody>
      </p:sp>
    </p:spTree>
    <p:extLst>
      <p:ext uri="{BB962C8B-B14F-4D97-AF65-F5344CB8AC3E}">
        <p14:creationId xmlns:p14="http://schemas.microsoft.com/office/powerpoint/2010/main" val="8724440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solidFill>
                  <a:schemeClr val="bg1"/>
                </a:solidFill>
              </a:defRPr>
            </a:lvl1pPr>
          </a:lstStyle>
          <a:p>
            <a:r>
              <a:rPr lang="en-US"/>
              <a:t>Click to edit Master title style</a:t>
            </a:r>
          </a:p>
        </p:txBody>
      </p:sp>
      <p:sp>
        <p:nvSpPr>
          <p:cNvPr id="3" name="Picture Placeholder 2"/>
          <p:cNvSpPr>
            <a:spLocks noGrp="1"/>
          </p:cNvSpPr>
          <p:nvPr>
            <p:ph type="pic" idx="1"/>
          </p:nvPr>
        </p:nvSpPr>
        <p:spPr>
          <a:xfrm>
            <a:off x="2389717" y="962107"/>
            <a:ext cx="7315200" cy="3765467"/>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784AC4B-A041-4946-8056-1B491797EDC4}" type="datetime4">
              <a:rPr lang="en-US" smtClean="0"/>
              <a:t>November 18, 2024</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Department of Social Services</a:t>
            </a:r>
          </a:p>
        </p:txBody>
      </p:sp>
      <p:sp>
        <p:nvSpPr>
          <p:cNvPr id="7" name="Slide Number Placeholder 5"/>
          <p:cNvSpPr>
            <a:spLocks noGrp="1"/>
          </p:cNvSpPr>
          <p:nvPr>
            <p:ph type="sldNum" sz="quarter" idx="12"/>
          </p:nvPr>
        </p:nvSpPr>
        <p:spPr/>
        <p:txBody>
          <a:bodyPr/>
          <a:lstStyle>
            <a:lvl1pPr>
              <a:defRPr/>
            </a:lvl1pPr>
          </a:lstStyle>
          <a:p>
            <a:pPr>
              <a:defRPr/>
            </a:pPr>
            <a:fld id="{40A5E6D9-857F-4A68-8641-FFCB332747BC}" type="slidenum">
              <a:rPr lang="en-US"/>
              <a:pPr>
                <a:defRPr/>
              </a:pPr>
              <a:t>‹#›</a:t>
            </a:fld>
            <a:endParaRPr lang="en-US"/>
          </a:p>
        </p:txBody>
      </p:sp>
    </p:spTree>
    <p:extLst>
      <p:ext uri="{BB962C8B-B14F-4D97-AF65-F5344CB8AC3E}">
        <p14:creationId xmlns:p14="http://schemas.microsoft.com/office/powerpoint/2010/main" val="29594276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D82C4B7-FD11-476B-8429-5AC1E7E49ED3}" type="datetime4">
              <a:rPr lang="en-US" smtClean="0"/>
              <a:t>November 18, 2024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Department of Social Services</a:t>
            </a:r>
          </a:p>
        </p:txBody>
      </p:sp>
      <p:sp>
        <p:nvSpPr>
          <p:cNvPr id="6" name="Slide Number Placeholder 5"/>
          <p:cNvSpPr>
            <a:spLocks noGrp="1"/>
          </p:cNvSpPr>
          <p:nvPr>
            <p:ph type="sldNum" sz="quarter" idx="12"/>
          </p:nvPr>
        </p:nvSpPr>
        <p:spPr/>
        <p:txBody>
          <a:bodyPr/>
          <a:lstStyle>
            <a:lvl1pPr>
              <a:defRPr/>
            </a:lvl1pPr>
          </a:lstStyle>
          <a:p>
            <a:pPr>
              <a:defRPr/>
            </a:pPr>
            <a:fld id="{6D5A4297-53E4-41EB-B544-90BB684DE89D}" type="slidenum">
              <a:rPr lang="en-US"/>
              <a:pPr>
                <a:defRPr/>
              </a:pPr>
              <a:t>‹#›</a:t>
            </a:fld>
            <a:endParaRPr lang="en-US"/>
          </a:p>
        </p:txBody>
      </p:sp>
    </p:spTree>
    <p:extLst>
      <p:ext uri="{BB962C8B-B14F-4D97-AF65-F5344CB8AC3E}">
        <p14:creationId xmlns:p14="http://schemas.microsoft.com/office/powerpoint/2010/main" val="2836938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30A5D0-7224-4889-B194-CDF575940149}"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1F3E0660-D8D5-46DB-87D7-4545A75CBA10}" type="slidenum">
              <a:rPr lang="en-US" smtClean="0"/>
              <a:t>‹#›</a:t>
            </a:fld>
            <a:endParaRPr lang="en-US"/>
          </a:p>
        </p:txBody>
      </p:sp>
    </p:spTree>
    <p:extLst>
      <p:ext uri="{BB962C8B-B14F-4D97-AF65-F5344CB8AC3E}">
        <p14:creationId xmlns:p14="http://schemas.microsoft.com/office/powerpoint/2010/main" val="2978388730"/>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54157"/>
            <a:ext cx="2743200" cy="5172007"/>
          </a:xfrm>
        </p:spPr>
        <p:txBody>
          <a:bodyPr vert="eaVert"/>
          <a:lstStyle>
            <a:lvl1pPr>
              <a:defRPr>
                <a:solidFill>
                  <a:schemeClr val="bg1"/>
                </a:solidFill>
              </a:defRPr>
            </a:lvl1pPr>
          </a:lstStyle>
          <a:p>
            <a:r>
              <a:rPr lang="en-US"/>
              <a:t>Click to edit Master title style</a:t>
            </a:r>
          </a:p>
        </p:txBody>
      </p:sp>
      <p:sp>
        <p:nvSpPr>
          <p:cNvPr id="3" name="Vertical Text Placeholder 2"/>
          <p:cNvSpPr>
            <a:spLocks noGrp="1"/>
          </p:cNvSpPr>
          <p:nvPr>
            <p:ph type="body" orient="vert" idx="1"/>
          </p:nvPr>
        </p:nvSpPr>
        <p:spPr>
          <a:xfrm>
            <a:off x="609600" y="954157"/>
            <a:ext cx="8026400" cy="51720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482142D-E004-4591-AF53-536A441757D5}" type="datetime4">
              <a:rPr lang="en-US" smtClean="0"/>
              <a:t>November 18, 2024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Department of Social Services</a:t>
            </a:r>
          </a:p>
        </p:txBody>
      </p:sp>
      <p:sp>
        <p:nvSpPr>
          <p:cNvPr id="6" name="Slide Number Placeholder 5"/>
          <p:cNvSpPr>
            <a:spLocks noGrp="1"/>
          </p:cNvSpPr>
          <p:nvPr>
            <p:ph type="sldNum" sz="quarter" idx="12"/>
          </p:nvPr>
        </p:nvSpPr>
        <p:spPr/>
        <p:txBody>
          <a:bodyPr/>
          <a:lstStyle>
            <a:lvl1pPr>
              <a:defRPr/>
            </a:lvl1pPr>
          </a:lstStyle>
          <a:p>
            <a:pPr>
              <a:defRPr/>
            </a:pPr>
            <a:fld id="{8D91D655-7119-457D-A34B-11276AAE675F}" type="slidenum">
              <a:rPr lang="en-US"/>
              <a:pPr>
                <a:defRPr/>
              </a:pPr>
              <a:t>‹#›</a:t>
            </a:fld>
            <a:endParaRPr lang="en-US"/>
          </a:p>
        </p:txBody>
      </p:sp>
    </p:spTree>
    <p:extLst>
      <p:ext uri="{BB962C8B-B14F-4D97-AF65-F5344CB8AC3E}">
        <p14:creationId xmlns:p14="http://schemas.microsoft.com/office/powerpoint/2010/main" val="24397961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55106" y="2130426"/>
            <a:ext cx="7615825" cy="800665"/>
          </a:xfrm>
          <a:noFill/>
        </p:spPr>
        <p:txBody>
          <a:bodyPr anchor="t"/>
          <a:lstStyle>
            <a:lvl1pPr algn="ctr">
              <a:defRPr sz="4800" b="0">
                <a:solidFill>
                  <a:srgbClr val="2906A2"/>
                </a:solidFill>
                <a:effectLst/>
                <a:latin typeface="+mj-lt"/>
              </a:defRPr>
            </a:lvl1pPr>
          </a:lstStyle>
          <a:p>
            <a:r>
              <a:rPr lang="en-US"/>
              <a:t>Click to edit Master title style</a:t>
            </a:r>
          </a:p>
        </p:txBody>
      </p:sp>
      <p:sp>
        <p:nvSpPr>
          <p:cNvPr id="7" name="Slide Number Placeholder 5"/>
          <p:cNvSpPr>
            <a:spLocks noGrp="1"/>
          </p:cNvSpPr>
          <p:nvPr>
            <p:ph type="sldNum" sz="quarter" idx="12"/>
          </p:nvPr>
        </p:nvSpPr>
        <p:spPr>
          <a:xfrm>
            <a:off x="8737600" y="6475619"/>
            <a:ext cx="2844800" cy="365125"/>
          </a:xfrm>
        </p:spPr>
        <p:txBody>
          <a:bodyPr/>
          <a:lstStyle>
            <a:lvl1pPr>
              <a:defRPr>
                <a:latin typeface="+mj-lt"/>
              </a:defRPr>
            </a:lvl1pPr>
          </a:lstStyle>
          <a:p>
            <a:pPr>
              <a:defRPr/>
            </a:pPr>
            <a:fld id="{2D43976D-FE59-46FF-B0CA-10F23A3434E0}" type="slidenum">
              <a:rPr lang="en-US" smtClean="0"/>
              <a:pPr>
                <a:defRPr/>
              </a:pPr>
              <a:t>‹#›</a:t>
            </a:fld>
            <a:endParaRPr lang="en-US"/>
          </a:p>
        </p:txBody>
      </p:sp>
    </p:spTree>
    <p:extLst>
      <p:ext uri="{BB962C8B-B14F-4D97-AF65-F5344CB8AC3E}">
        <p14:creationId xmlns:p14="http://schemas.microsoft.com/office/powerpoint/2010/main" val="2120914811"/>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10" name="Rectangle 9"/>
          <p:cNvSpPr/>
          <p:nvPr userDrawn="1"/>
        </p:nvSpPr>
        <p:spPr>
          <a:xfrm>
            <a:off x="0" y="1039660"/>
            <a:ext cx="12192000" cy="5840702"/>
          </a:xfrm>
          <a:prstGeom prst="rect">
            <a:avLst/>
          </a:prstGeom>
          <a:solidFill>
            <a:srgbClr val="01163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1"/>
              </a:solidFill>
            </a:endParaRPr>
          </a:p>
        </p:txBody>
      </p:sp>
      <p:sp>
        <p:nvSpPr>
          <p:cNvPr id="4" name="Rectangle 3"/>
          <p:cNvSpPr/>
          <p:nvPr userDrawn="1"/>
        </p:nvSpPr>
        <p:spPr>
          <a:xfrm>
            <a:off x="0" y="-100208"/>
            <a:ext cx="12192000" cy="11398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357687" y="233715"/>
            <a:ext cx="8988945" cy="800665"/>
          </a:xfrm>
          <a:noFill/>
        </p:spPr>
        <p:txBody>
          <a:bodyPr anchor="t"/>
          <a:lstStyle>
            <a:lvl1pPr algn="l">
              <a:defRPr sz="4000">
                <a:solidFill>
                  <a:srgbClr val="011F42"/>
                </a:solidFill>
              </a:defRPr>
            </a:lvl1pPr>
          </a:lstStyle>
          <a:p>
            <a:r>
              <a:rPr lang="en-US"/>
              <a:t>Click to edit Master title style</a:t>
            </a:r>
          </a:p>
        </p:txBody>
      </p:sp>
      <p:sp>
        <p:nvSpPr>
          <p:cNvPr id="3" name="Subtitle 2"/>
          <p:cNvSpPr>
            <a:spLocks noGrp="1"/>
          </p:cNvSpPr>
          <p:nvPr>
            <p:ph type="subTitle" idx="1"/>
          </p:nvPr>
        </p:nvSpPr>
        <p:spPr>
          <a:xfrm>
            <a:off x="357687" y="1204159"/>
            <a:ext cx="8988947" cy="550737"/>
          </a:xfrm>
        </p:spPr>
        <p:txBody>
          <a:bodyPr>
            <a:normAutofit/>
          </a:bodyPr>
          <a:lstStyle>
            <a:lvl1pPr marL="0" indent="0" algn="l">
              <a:buNone/>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7" name="Text Placeholder 16"/>
          <p:cNvSpPr>
            <a:spLocks noGrp="1"/>
          </p:cNvSpPr>
          <p:nvPr>
            <p:ph type="body" sz="quarter" idx="12" hasCustomPrompt="1"/>
          </p:nvPr>
        </p:nvSpPr>
        <p:spPr>
          <a:xfrm>
            <a:off x="6535886" y="4665429"/>
            <a:ext cx="4396316" cy="1004888"/>
          </a:xfrm>
        </p:spPr>
        <p:txBody>
          <a:bodyPr>
            <a:normAutofit/>
          </a:bodyPr>
          <a:lstStyle>
            <a:lvl1pPr marL="0" indent="0">
              <a:buFontTx/>
              <a:buNone/>
              <a:defRPr sz="2400" b="1">
                <a:solidFill>
                  <a:schemeClr val="bg1"/>
                </a:solidFill>
              </a:defRPr>
            </a:lvl1pPr>
          </a:lstStyle>
          <a:p>
            <a:pPr lvl="0"/>
            <a:r>
              <a:rPr lang="en-US"/>
              <a:t>Click to add date and audience details</a:t>
            </a:r>
          </a:p>
        </p:txBody>
      </p:sp>
      <p:pic>
        <p:nvPicPr>
          <p:cNvPr id="6" name="Picture 5" descr="Text&#10;&#10;Description automatically generated with medium confidence">
            <a:extLst>
              <a:ext uri="{FF2B5EF4-FFF2-40B4-BE49-F238E27FC236}">
                <a16:creationId xmlns:a16="http://schemas.microsoft.com/office/drawing/2014/main" id="{50A6EBAF-57A7-C492-29D6-5C8F3F540E9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556" y="5558340"/>
            <a:ext cx="4596938" cy="1147692"/>
          </a:xfrm>
          <a:prstGeom prst="rect">
            <a:avLst/>
          </a:prstGeom>
        </p:spPr>
      </p:pic>
      <p:pic>
        <p:nvPicPr>
          <p:cNvPr id="5" name="Picture 4">
            <a:extLst>
              <a:ext uri="{FF2B5EF4-FFF2-40B4-BE49-F238E27FC236}">
                <a16:creationId xmlns:a16="http://schemas.microsoft.com/office/drawing/2014/main" id="{E1D6A97E-4F76-D90F-4424-A8D19633DD55}"/>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1772484"/>
            <a:ext cx="4080160" cy="2719045"/>
          </a:xfrm>
          <a:prstGeom prst="rect">
            <a:avLst/>
          </a:prstGeom>
        </p:spPr>
      </p:pic>
      <p:pic>
        <p:nvPicPr>
          <p:cNvPr id="7" name="Picture 6">
            <a:extLst>
              <a:ext uri="{FF2B5EF4-FFF2-40B4-BE49-F238E27FC236}">
                <a16:creationId xmlns:a16="http://schemas.microsoft.com/office/drawing/2014/main" id="{2C948C21-FD51-A53E-6FA1-6A8CE21CC3B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497788" y="1772484"/>
            <a:ext cx="3196423" cy="2719045"/>
          </a:xfrm>
          <a:prstGeom prst="rect">
            <a:avLst/>
          </a:prstGeom>
        </p:spPr>
      </p:pic>
      <p:pic>
        <p:nvPicPr>
          <p:cNvPr id="8" name="Picture 7">
            <a:extLst>
              <a:ext uri="{FF2B5EF4-FFF2-40B4-BE49-F238E27FC236}">
                <a16:creationId xmlns:a16="http://schemas.microsoft.com/office/drawing/2014/main" id="{BB282BCE-122B-2DB8-08B0-AB752C8D68A9}"/>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102379" y="1772484"/>
            <a:ext cx="4089621" cy="2719045"/>
          </a:xfrm>
          <a:prstGeom prst="rect">
            <a:avLst/>
          </a:prstGeom>
        </p:spPr>
      </p:pic>
    </p:spTree>
    <p:extLst>
      <p:ext uri="{BB962C8B-B14F-4D97-AF65-F5344CB8AC3E}">
        <p14:creationId xmlns:p14="http://schemas.microsoft.com/office/powerpoint/2010/main" val="1615594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1A30A5D0-7224-4889-B194-CDF575940149}" type="datetimeFigureOut">
              <a:rPr lang="en-US" smtClean="0"/>
              <a:t>11/18/2024</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1F3E0660-D8D5-46DB-87D7-4545A75CBA10}" type="slidenum">
              <a:rPr lang="en-US" smtClean="0"/>
              <a:t>‹#›</a:t>
            </a:fld>
            <a:endParaRPr lang="en-US"/>
          </a:p>
        </p:txBody>
      </p:sp>
    </p:spTree>
    <p:extLst>
      <p:ext uri="{BB962C8B-B14F-4D97-AF65-F5344CB8AC3E}">
        <p14:creationId xmlns:p14="http://schemas.microsoft.com/office/powerpoint/2010/main" val="551038107"/>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A30A5D0-7224-4889-B194-CDF575940149}"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E0660-D8D5-46DB-87D7-4545A75CBA10}" type="slidenum">
              <a:rPr lang="en-US" smtClean="0"/>
              <a:t>‹#›</a:t>
            </a:fld>
            <a:endParaRPr lang="en-US"/>
          </a:p>
        </p:txBody>
      </p:sp>
    </p:spTree>
    <p:extLst>
      <p:ext uri="{BB962C8B-B14F-4D97-AF65-F5344CB8AC3E}">
        <p14:creationId xmlns:p14="http://schemas.microsoft.com/office/powerpoint/2010/main" val="1773703965"/>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A30A5D0-7224-4889-B194-CDF575940149}" type="datetimeFigureOut">
              <a:rPr lang="en-US" smtClean="0"/>
              <a:t>11/18/2024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3E0660-D8D5-46DB-87D7-4545A75CBA10}" type="slidenum">
              <a:rPr lang="en-US" smtClean="0"/>
              <a:t>‹#›</a:t>
            </a:fld>
            <a:endParaRPr lang="en-US"/>
          </a:p>
        </p:txBody>
      </p:sp>
    </p:spTree>
    <p:extLst>
      <p:ext uri="{BB962C8B-B14F-4D97-AF65-F5344CB8AC3E}">
        <p14:creationId xmlns:p14="http://schemas.microsoft.com/office/powerpoint/2010/main" val="196342418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A30A5D0-7224-4889-B194-CDF575940149}" type="datetimeFigureOut">
              <a:rPr lang="en-US" smtClean="0"/>
              <a:t>11/18/2024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3E0660-D8D5-46DB-87D7-4545A75CBA10}" type="slidenum">
              <a:rPr lang="en-US" smtClean="0"/>
              <a:t>‹#›</a:t>
            </a:fld>
            <a:endParaRPr lang="en-US"/>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p>
        </p:txBody>
      </p:sp>
    </p:spTree>
    <p:extLst>
      <p:ext uri="{BB962C8B-B14F-4D97-AF65-F5344CB8AC3E}">
        <p14:creationId xmlns:p14="http://schemas.microsoft.com/office/powerpoint/2010/main" val="2265771855"/>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30A5D0-7224-4889-B194-CDF575940149}" type="datetimeFigureOut">
              <a:rPr lang="en-US" smtClean="0"/>
              <a:t>11/18/2024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3E0660-D8D5-46DB-87D7-4545A75CBA10}" type="slidenum">
              <a:rPr lang="en-US" smtClean="0"/>
              <a:t>‹#›</a:t>
            </a:fld>
            <a:endParaRPr lang="en-US"/>
          </a:p>
        </p:txBody>
      </p:sp>
    </p:spTree>
    <p:extLst>
      <p:ext uri="{BB962C8B-B14F-4D97-AF65-F5344CB8AC3E}">
        <p14:creationId xmlns:p14="http://schemas.microsoft.com/office/powerpoint/2010/main" val="477401707"/>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1A30A5D0-7224-4889-B194-CDF575940149}" type="datetimeFigureOut">
              <a:rPr lang="en-US" smtClean="0"/>
              <a:t>11/18/2024</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1F3E0660-D8D5-46DB-87D7-4545A75CBA10}" type="slidenum">
              <a:rPr lang="en-US" smtClean="0"/>
              <a:t>‹#›</a:t>
            </a:fld>
            <a:endParaRPr lang="en-US"/>
          </a:p>
        </p:txBody>
      </p:sp>
    </p:spTree>
    <p:extLst>
      <p:ext uri="{BB962C8B-B14F-4D97-AF65-F5344CB8AC3E}">
        <p14:creationId xmlns:p14="http://schemas.microsoft.com/office/powerpoint/2010/main" val="2216889257"/>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30A5D0-7224-4889-B194-CDF575940149}"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E0660-D8D5-46DB-87D7-4545A75CBA10}" type="slidenum">
              <a:rPr lang="en-US" smtClean="0"/>
              <a:t>‹#›</a:t>
            </a:fld>
            <a:endParaRPr lang="en-US"/>
          </a:p>
        </p:txBody>
      </p:sp>
    </p:spTree>
    <p:extLst>
      <p:ext uri="{BB962C8B-B14F-4D97-AF65-F5344CB8AC3E}">
        <p14:creationId xmlns:p14="http://schemas.microsoft.com/office/powerpoint/2010/main" val="318745415"/>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1A30A5D0-7224-4889-B194-CDF575940149}" type="datetimeFigureOut">
              <a:rPr lang="en-US" smtClean="0"/>
              <a:t>11/18/2024</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1F3E0660-D8D5-46DB-87D7-4545A75CBA10}"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3551278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74000">
              <a:schemeClr val="bg1"/>
            </a:gs>
            <a:gs pos="83000">
              <a:schemeClr val="bg1"/>
            </a:gs>
            <a:gs pos="100000">
              <a:schemeClr val="bg1"/>
            </a:gs>
          </a:gsLst>
          <a:lin ang="5400000" scaled="1"/>
          <a:tileRect/>
        </a:gradFill>
        <a:effectLst/>
      </p:bgPr>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609600" y="939801"/>
            <a:ext cx="10972800" cy="5186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0AAB966D-B806-4904-954D-FA6BCF40EE68}" type="datetime4">
              <a:rPr lang="en-US" smtClean="0"/>
              <a:t>November 18, 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r>
              <a:rPr lang="en-US"/>
              <a:t>Department of Social Services</a:t>
            </a: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3F14E114-112D-4C96-A0B4-2C41C19A598A}" type="slidenum">
              <a:rPr lang="en-US"/>
              <a:pPr>
                <a:defRPr/>
              </a:pPr>
              <a:t>‹#›</a:t>
            </a:fld>
            <a:endParaRPr lang="en-US"/>
          </a:p>
        </p:txBody>
      </p:sp>
      <p:sp>
        <p:nvSpPr>
          <p:cNvPr id="7" name="Rectangle 6"/>
          <p:cNvSpPr/>
          <p:nvPr userDrawn="1"/>
        </p:nvSpPr>
        <p:spPr>
          <a:xfrm>
            <a:off x="0" y="1"/>
            <a:ext cx="12192000" cy="798513"/>
          </a:xfrm>
          <a:prstGeom prst="rect">
            <a:avLst/>
          </a:prstGeom>
          <a:solidFill>
            <a:srgbClr val="011638"/>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cxnSp>
        <p:nvCxnSpPr>
          <p:cNvPr id="10" name="Straight Connector 9"/>
          <p:cNvCxnSpPr>
            <a:cxnSpLocks/>
          </p:cNvCxnSpPr>
          <p:nvPr userDrawn="1"/>
        </p:nvCxnSpPr>
        <p:spPr>
          <a:xfrm>
            <a:off x="962108" y="639942"/>
            <a:ext cx="11056326"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033" name="Title Placeholder 1"/>
          <p:cNvSpPr>
            <a:spLocks noGrp="1"/>
          </p:cNvSpPr>
          <p:nvPr>
            <p:ph type="title"/>
          </p:nvPr>
        </p:nvSpPr>
        <p:spPr bwMode="auto">
          <a:xfrm>
            <a:off x="4165601" y="41276"/>
            <a:ext cx="7852833" cy="5318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pic>
        <p:nvPicPr>
          <p:cNvPr id="3" name="Picture 2" descr="Text">
            <a:extLst>
              <a:ext uri="{FF2B5EF4-FFF2-40B4-BE49-F238E27FC236}">
                <a16:creationId xmlns:a16="http://schemas.microsoft.com/office/drawing/2014/main" id="{F5F65BA9-ED30-7A86-CA62-C6E42C1F3346}"/>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37443" y="40432"/>
            <a:ext cx="2680324" cy="669182"/>
          </a:xfrm>
          <a:prstGeom prst="rect">
            <a:avLst/>
          </a:prstGeom>
        </p:spPr>
      </p:pic>
    </p:spTree>
    <p:extLst>
      <p:ext uri="{BB962C8B-B14F-4D97-AF65-F5344CB8AC3E}">
        <p14:creationId xmlns:p14="http://schemas.microsoft.com/office/powerpoint/2010/main" val="292279343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0" fontAlgn="base">
        <a:spcBef>
          <a:spcPct val="0"/>
        </a:spcBef>
        <a:spcAft>
          <a:spcPct val="0"/>
        </a:spcAft>
        <a:defRPr sz="2800" kern="1200">
          <a:solidFill>
            <a:schemeClr val="bg1"/>
          </a:solidFill>
          <a:latin typeface="+mj-lt"/>
          <a:ea typeface="+mj-ea"/>
          <a:cs typeface="+mj-cs"/>
        </a:defRPr>
      </a:lvl1pPr>
      <a:lvl2pPr algn="l" rtl="0" fontAlgn="base">
        <a:spcBef>
          <a:spcPct val="0"/>
        </a:spcBef>
        <a:spcAft>
          <a:spcPct val="0"/>
        </a:spcAft>
        <a:defRPr sz="2800">
          <a:solidFill>
            <a:srgbClr val="FFFF00"/>
          </a:solidFill>
          <a:latin typeface="Calibri" pitchFamily="34" charset="0"/>
        </a:defRPr>
      </a:lvl2pPr>
      <a:lvl3pPr algn="l" rtl="0" fontAlgn="base">
        <a:spcBef>
          <a:spcPct val="0"/>
        </a:spcBef>
        <a:spcAft>
          <a:spcPct val="0"/>
        </a:spcAft>
        <a:defRPr sz="2800">
          <a:solidFill>
            <a:srgbClr val="FFFF00"/>
          </a:solidFill>
          <a:latin typeface="Calibri" pitchFamily="34" charset="0"/>
        </a:defRPr>
      </a:lvl3pPr>
      <a:lvl4pPr algn="l" rtl="0" fontAlgn="base">
        <a:spcBef>
          <a:spcPct val="0"/>
        </a:spcBef>
        <a:spcAft>
          <a:spcPct val="0"/>
        </a:spcAft>
        <a:defRPr sz="2800">
          <a:solidFill>
            <a:srgbClr val="FFFF00"/>
          </a:solidFill>
          <a:latin typeface="Calibri" pitchFamily="34" charset="0"/>
        </a:defRPr>
      </a:lvl4pPr>
      <a:lvl5pPr algn="l" rtl="0" fontAlgn="base">
        <a:spcBef>
          <a:spcPct val="0"/>
        </a:spcBef>
        <a:spcAft>
          <a:spcPct val="0"/>
        </a:spcAft>
        <a:defRPr sz="2800">
          <a:solidFill>
            <a:srgbClr val="FFFF00"/>
          </a:solidFill>
          <a:latin typeface="Calibri" pitchFamily="34" charset="0"/>
        </a:defRPr>
      </a:lvl5pPr>
      <a:lvl6pPr marL="457200" algn="l" rtl="0" fontAlgn="base">
        <a:spcBef>
          <a:spcPct val="0"/>
        </a:spcBef>
        <a:spcAft>
          <a:spcPct val="0"/>
        </a:spcAft>
        <a:defRPr sz="2800">
          <a:solidFill>
            <a:srgbClr val="FFFF00"/>
          </a:solidFill>
          <a:latin typeface="Calibri" pitchFamily="34" charset="0"/>
        </a:defRPr>
      </a:lvl6pPr>
      <a:lvl7pPr marL="914400" algn="l" rtl="0" fontAlgn="base">
        <a:spcBef>
          <a:spcPct val="0"/>
        </a:spcBef>
        <a:spcAft>
          <a:spcPct val="0"/>
        </a:spcAft>
        <a:defRPr sz="2800">
          <a:solidFill>
            <a:srgbClr val="FFFF00"/>
          </a:solidFill>
          <a:latin typeface="Calibri" pitchFamily="34" charset="0"/>
        </a:defRPr>
      </a:lvl7pPr>
      <a:lvl8pPr marL="1371600" algn="l" rtl="0" fontAlgn="base">
        <a:spcBef>
          <a:spcPct val="0"/>
        </a:spcBef>
        <a:spcAft>
          <a:spcPct val="0"/>
        </a:spcAft>
        <a:defRPr sz="2800">
          <a:solidFill>
            <a:srgbClr val="FFFF00"/>
          </a:solidFill>
          <a:latin typeface="Calibri" pitchFamily="34" charset="0"/>
        </a:defRPr>
      </a:lvl8pPr>
      <a:lvl9pPr marL="1828800" algn="l" rtl="0" fontAlgn="base">
        <a:spcBef>
          <a:spcPct val="0"/>
        </a:spcBef>
        <a:spcAft>
          <a:spcPct val="0"/>
        </a:spcAft>
        <a:defRPr sz="2800">
          <a:solidFill>
            <a:srgbClr val="FFFF00"/>
          </a:solidFill>
          <a:latin typeface="Calibri" pitchFamily="34" charset="0"/>
        </a:defRPr>
      </a:lvl9pPr>
    </p:titleStyle>
    <p:bodyStyle>
      <a:lvl1pPr marL="342900" indent="-342900" algn="l" rtl="0" fontAlgn="base">
        <a:spcBef>
          <a:spcPct val="20000"/>
        </a:spcBef>
        <a:spcAft>
          <a:spcPct val="0"/>
        </a:spcAft>
        <a:buFont typeface="Wingdings" pitchFamily="2" charset="2"/>
        <a:buChar char="§"/>
        <a:defRPr sz="2400" kern="1200">
          <a:solidFill>
            <a:srgbClr val="2906A2"/>
          </a:solidFill>
          <a:latin typeface="+mn-lt"/>
          <a:ea typeface="+mn-ea"/>
          <a:cs typeface="+mn-cs"/>
        </a:defRPr>
      </a:lvl1pPr>
      <a:lvl2pPr marL="742950" indent="-285750" algn="l" rtl="0" fontAlgn="base">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microsoft.com/office/2018/10/relationships/comments" Target="../comments/modernComment_A5B_E89E1955.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hyperlink" Target="https://portal.ct.gov/dss/health-and-home-care/long-term-care/community-options/contact" TargetMode="External"/><Relationship Id="rId2" Type="http://schemas.microsoft.com/office/2018/10/relationships/comments" Target="../comments/modernComment_116_7605E842.xml"/><Relationship Id="rId1" Type="http://schemas.openxmlformats.org/officeDocument/2006/relationships/slideLayout" Target="../slideLayouts/slideLayout12.xml"/><Relationship Id="rId4" Type="http://schemas.openxmlformats.org/officeDocument/2006/relationships/hyperlink" Target="http://www.ctmfp.com/" TargetMode="External"/></Relationships>
</file>

<file path=ppt/slides/_rels/slide2.xml.rels><?xml version="1.0" encoding="UTF-8" standalone="yes"?>
<Relationships xmlns="http://schemas.openxmlformats.org/package/2006/relationships"><Relationship Id="rId2" Type="http://schemas.microsoft.com/office/2018/10/relationships/comments" Target="../comments/modernComment_A64_F05F5468.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hyperlink" Target="https://portal.ct.gov/DSS/Health-And-Home-Care/Long-Term-Care/Long-Term-Services-and-Supports---LTSS" TargetMode="External"/><Relationship Id="rId2" Type="http://schemas.microsoft.com/office/2018/10/relationships/comments" Target="../comments/modernComment_148_8609656D.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microsoft.com/office/2018/10/relationships/comments" Target="../comments/modernComment_A65_7C43758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microsoft.com/office/2018/10/relationships/comments" Target="../comments/modernComment_A6B_B503852.xm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A8E90C9-07BC-647F-C9DD-A0739098C83D}"/>
              </a:ext>
            </a:extLst>
          </p:cNvPr>
          <p:cNvSpPr/>
          <p:nvPr/>
        </p:nvSpPr>
        <p:spPr>
          <a:xfrm>
            <a:off x="446044" y="1571367"/>
            <a:ext cx="11350540" cy="37152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defTabSz="457200">
              <a:defRPr/>
            </a:pPr>
            <a:r>
              <a:rPr lang="en-US" sz="2800" err="1">
                <a:solidFill>
                  <a:prstClr val="white"/>
                </a:solidFill>
                <a:latin typeface="Gill Sans MT" panose="020B0502020104020203"/>
              </a:rPr>
              <a:t>AgingCT</a:t>
            </a:r>
            <a:r>
              <a:rPr lang="en-US" sz="2800" dirty="0">
                <a:solidFill>
                  <a:prstClr val="white"/>
                </a:solidFill>
                <a:latin typeface="Gill Sans MT" panose="020B0502020104020203"/>
              </a:rPr>
              <a:t> Summit</a:t>
            </a:r>
          </a:p>
          <a:p>
            <a:pPr algn="ctr" defTabSz="457200">
              <a:defRPr/>
            </a:pPr>
            <a:r>
              <a:rPr lang="en-US" sz="2800" dirty="0">
                <a:solidFill>
                  <a:prstClr val="white"/>
                </a:solidFill>
                <a:latin typeface="Gill Sans MT" panose="020B0502020104020203"/>
              </a:rPr>
              <a:t>November 19, 2024</a:t>
            </a:r>
          </a:p>
        </p:txBody>
      </p:sp>
      <p:sp>
        <p:nvSpPr>
          <p:cNvPr id="3" name="Subtitle 2">
            <a:extLst>
              <a:ext uri="{FF2B5EF4-FFF2-40B4-BE49-F238E27FC236}">
                <a16:creationId xmlns:a16="http://schemas.microsoft.com/office/drawing/2014/main" id="{E03D163B-9C9F-41BF-2075-E4D3A4EB6E44}"/>
              </a:ext>
            </a:extLst>
          </p:cNvPr>
          <p:cNvSpPr>
            <a:spLocks noGrp="1"/>
          </p:cNvSpPr>
          <p:nvPr>
            <p:ph type="subTitle" idx="1"/>
          </p:nvPr>
        </p:nvSpPr>
        <p:spPr>
          <a:xfrm>
            <a:off x="593134" y="2063827"/>
            <a:ext cx="10993546" cy="590321"/>
          </a:xfrm>
        </p:spPr>
        <p:txBody>
          <a:bodyPr>
            <a:noAutofit/>
          </a:bodyPr>
          <a:lstStyle/>
          <a:p>
            <a:pPr algn="ctr"/>
            <a:r>
              <a:rPr lang="en-US" sz="3200" dirty="0">
                <a:solidFill>
                  <a:schemeClr val="bg1"/>
                </a:solidFill>
              </a:rPr>
              <a:t>Medicaid long-term services and supports</a:t>
            </a:r>
          </a:p>
        </p:txBody>
      </p:sp>
      <p:pic>
        <p:nvPicPr>
          <p:cNvPr id="4" name="Picture 3" descr="Blue text on a black background&#10;&#10;Description automatically generated">
            <a:extLst>
              <a:ext uri="{FF2B5EF4-FFF2-40B4-BE49-F238E27FC236}">
                <a16:creationId xmlns:a16="http://schemas.microsoft.com/office/drawing/2014/main" id="{145D6659-1483-66B1-4394-F88BAD3A69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08469" y="5779092"/>
            <a:ext cx="3708155" cy="925795"/>
          </a:xfrm>
          <a:prstGeom prst="rect">
            <a:avLst/>
          </a:prstGeom>
        </p:spPr>
      </p:pic>
    </p:spTree>
    <p:extLst>
      <p:ext uri="{BB962C8B-B14F-4D97-AF65-F5344CB8AC3E}">
        <p14:creationId xmlns:p14="http://schemas.microsoft.com/office/powerpoint/2010/main" val="246929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pPr algn="r"/>
            <a:r>
              <a:rPr lang="en-US" sz="3600" dirty="0"/>
              <a:t>Waiver Medicaid Eligibility</a:t>
            </a:r>
          </a:p>
        </p:txBody>
      </p:sp>
      <p:sp>
        <p:nvSpPr>
          <p:cNvPr id="55299" name="Content Placeholder 2"/>
          <p:cNvSpPr>
            <a:spLocks noGrp="1"/>
          </p:cNvSpPr>
          <p:nvPr>
            <p:ph idx="1"/>
          </p:nvPr>
        </p:nvSpPr>
        <p:spPr/>
        <p:txBody>
          <a:bodyPr/>
          <a:lstStyle/>
          <a:p>
            <a:r>
              <a:rPr lang="en-US" dirty="0">
                <a:solidFill>
                  <a:schemeClr val="tx1"/>
                </a:solidFill>
              </a:rPr>
              <a:t>Permits income up to 300% of SSI (Currently $2,829)</a:t>
            </a:r>
            <a:endParaRPr lang="en-US" dirty="0">
              <a:solidFill>
                <a:schemeClr val="tx1"/>
              </a:solidFill>
              <a:cs typeface="Calibri"/>
            </a:endParaRPr>
          </a:p>
          <a:p>
            <a:endParaRPr lang="en-US" dirty="0">
              <a:solidFill>
                <a:schemeClr val="tx1"/>
              </a:solidFill>
              <a:cs typeface="Calibri"/>
            </a:endParaRPr>
          </a:p>
          <a:p>
            <a:r>
              <a:rPr lang="en-US" dirty="0">
                <a:solidFill>
                  <a:schemeClr val="tx1"/>
                </a:solidFill>
                <a:cs typeface="Calibri"/>
              </a:rPr>
              <a:t>HUSKY C asset limit is $1,600 for an individual</a:t>
            </a:r>
          </a:p>
          <a:p>
            <a:endParaRPr lang="en-US" dirty="0">
              <a:solidFill>
                <a:schemeClr val="tx1"/>
              </a:solidFill>
            </a:endParaRPr>
          </a:p>
          <a:p>
            <a:r>
              <a:rPr lang="en-US" dirty="0">
                <a:solidFill>
                  <a:schemeClr val="tx1"/>
                </a:solidFill>
              </a:rPr>
              <a:t>Allows for spousal assessment of assets and prevents impoverishment of community spouse</a:t>
            </a:r>
            <a:endParaRPr lang="en-US" dirty="0">
              <a:solidFill>
                <a:schemeClr val="tx1"/>
              </a:solidFill>
              <a:cs typeface="Calibri"/>
            </a:endParaRPr>
          </a:p>
          <a:p>
            <a:pPr marL="0" indent="0">
              <a:buNone/>
            </a:pPr>
            <a:endParaRPr lang="en-US" dirty="0">
              <a:solidFill>
                <a:schemeClr val="tx1"/>
              </a:solidFill>
            </a:endParaRPr>
          </a:p>
          <a:p>
            <a:r>
              <a:rPr lang="en-US" dirty="0">
                <a:solidFill>
                  <a:schemeClr val="tx1"/>
                </a:solidFill>
              </a:rPr>
              <a:t>Views applicant’s income only, without regard to spousal income</a:t>
            </a:r>
            <a:endParaRPr lang="en-US" dirty="0">
              <a:solidFill>
                <a:schemeClr val="tx1"/>
              </a:solidFill>
              <a:cs typeface="Calibri"/>
            </a:endParaRPr>
          </a:p>
          <a:p>
            <a:pPr marL="0" indent="0">
              <a:buNone/>
            </a:pPr>
            <a:endParaRPr lang="en-US" dirty="0">
              <a:cs typeface="Calibri"/>
            </a:endParaRPr>
          </a:p>
        </p:txBody>
      </p:sp>
      <p:sp>
        <p:nvSpPr>
          <p:cNvPr id="55300" name="Footer Placeholder 1"/>
          <p:cNvSpPr>
            <a:spLocks noGrp="1"/>
          </p:cNvSpPr>
          <p:nvPr>
            <p:ph type="ftr" sz="quarter" idx="11"/>
          </p:nvPr>
        </p:nvSpPr>
        <p:spPr>
          <a:noFill/>
        </p:spPr>
        <p:txBody>
          <a:bodyPr/>
          <a:lstStyle/>
          <a:p>
            <a:r>
              <a:rPr lang="en-US" dirty="0"/>
              <a:t>Prepared by the Connecticut Department of Social Services Office of Organizational and Skill Development  in Partnership with the University of Connecticut School of Social Work</a:t>
            </a:r>
          </a:p>
        </p:txBody>
      </p:sp>
      <p:sp>
        <p:nvSpPr>
          <p:cNvPr id="55297" name="Rectangle 13"/>
          <p:cNvSpPr>
            <a:spLocks noGrp="1" noChangeArrowheads="1"/>
          </p:cNvSpPr>
          <p:nvPr>
            <p:ph type="sldNum" sz="quarter" idx="12"/>
          </p:nvPr>
        </p:nvSpPr>
        <p:spPr>
          <a:noFill/>
        </p:spPr>
        <p:txBody>
          <a:bodyPr/>
          <a:lstStyle/>
          <a:p>
            <a:fld id="{E731CC42-9549-4E68-B426-155C1132C424}" type="slidenum">
              <a:rPr lang="en-US" smtClean="0"/>
              <a:pPr/>
              <a:t>10</a:t>
            </a:fld>
            <a:endParaRPr lang="en-US" dirty="0"/>
          </a:p>
        </p:txBody>
      </p:sp>
    </p:spTree>
    <p:extLst>
      <p:ext uri="{BB962C8B-B14F-4D97-AF65-F5344CB8AC3E}">
        <p14:creationId xmlns:p14="http://schemas.microsoft.com/office/powerpoint/2010/main" val="2816453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pPr algn="r"/>
            <a:r>
              <a:rPr lang="en-US" sz="3600" dirty="0">
                <a:cs typeface="Calibri"/>
              </a:rPr>
              <a:t>Spousal Assessments</a:t>
            </a:r>
            <a:endParaRPr lang="en-US" sz="3600" dirty="0"/>
          </a:p>
        </p:txBody>
      </p:sp>
      <p:sp>
        <p:nvSpPr>
          <p:cNvPr id="55299" name="Content Placeholder 2"/>
          <p:cNvSpPr>
            <a:spLocks noGrp="1"/>
          </p:cNvSpPr>
          <p:nvPr>
            <p:ph idx="1"/>
          </p:nvPr>
        </p:nvSpPr>
        <p:spPr/>
        <p:txBody>
          <a:bodyPr/>
          <a:lstStyle/>
          <a:p>
            <a:r>
              <a:rPr lang="en-US" dirty="0">
                <a:solidFill>
                  <a:schemeClr val="tx1"/>
                </a:solidFill>
                <a:latin typeface="Calibri"/>
                <a:cs typeface="Calibri"/>
              </a:rPr>
              <a:t>Conducted to determine a Community Spouse Protected Amount (CSPA) for married LTSS Medicaid applicants</a:t>
            </a:r>
            <a:r>
              <a:rPr lang="en-US" strike="sngStrike" dirty="0">
                <a:solidFill>
                  <a:srgbClr val="FF0000"/>
                </a:solidFill>
                <a:latin typeface="Calibri"/>
                <a:cs typeface="Calibri"/>
              </a:rPr>
              <a:t>.</a:t>
            </a:r>
          </a:p>
          <a:p>
            <a:endParaRPr lang="en-US" dirty="0">
              <a:solidFill>
                <a:schemeClr val="tx1"/>
              </a:solidFill>
              <a:latin typeface="Calibri"/>
              <a:cs typeface="Calibri"/>
            </a:endParaRPr>
          </a:p>
          <a:p>
            <a:r>
              <a:rPr lang="en-US" dirty="0">
                <a:solidFill>
                  <a:schemeClr val="tx1"/>
                </a:solidFill>
                <a:latin typeface="Calibri"/>
                <a:cs typeface="Calibri"/>
              </a:rPr>
              <a:t>Total countable spousal assets calculated as of the Date of Institutionalization (DOI)</a:t>
            </a:r>
          </a:p>
          <a:p>
            <a:endParaRPr lang="en-US" dirty="0">
              <a:solidFill>
                <a:schemeClr val="tx1"/>
              </a:solidFill>
              <a:latin typeface="Calibri"/>
              <a:ea typeface="+mn-lt"/>
              <a:cs typeface="+mn-lt"/>
            </a:endParaRPr>
          </a:p>
          <a:p>
            <a:r>
              <a:rPr lang="en-US" dirty="0">
                <a:solidFill>
                  <a:schemeClr val="tx1"/>
                </a:solidFill>
                <a:latin typeface="Calibri"/>
                <a:cs typeface="Calibri"/>
              </a:rPr>
              <a:t>Community spouse entitled to retain half of the assets as of the DOI, within allowable maximum and minimum</a:t>
            </a:r>
          </a:p>
          <a:p>
            <a:endParaRPr lang="en-US" dirty="0">
              <a:solidFill>
                <a:schemeClr val="tx1"/>
              </a:solidFill>
              <a:latin typeface="Calibri"/>
              <a:ea typeface="+mn-lt"/>
              <a:cs typeface="+mn-lt"/>
            </a:endParaRPr>
          </a:p>
          <a:p>
            <a:r>
              <a:rPr lang="en-US" dirty="0">
                <a:solidFill>
                  <a:schemeClr val="tx1"/>
                </a:solidFill>
                <a:latin typeface="Calibri"/>
                <a:cs typeface="Calibri"/>
              </a:rPr>
              <a:t>Current CSPA minimum -  $50,000</a:t>
            </a:r>
          </a:p>
          <a:p>
            <a:endParaRPr lang="en-US" dirty="0">
              <a:solidFill>
                <a:schemeClr val="tx1"/>
              </a:solidFill>
              <a:latin typeface="Calibri"/>
              <a:ea typeface="+mn-lt"/>
              <a:cs typeface="+mn-lt"/>
            </a:endParaRPr>
          </a:p>
          <a:p>
            <a:r>
              <a:rPr lang="en-US" dirty="0">
                <a:solidFill>
                  <a:schemeClr val="tx1"/>
                </a:solidFill>
                <a:latin typeface="Calibri"/>
                <a:cs typeface="Calibri"/>
              </a:rPr>
              <a:t>Current CSPA maximum - $154,140</a:t>
            </a:r>
          </a:p>
          <a:p>
            <a:endParaRPr lang="en-US" dirty="0">
              <a:solidFill>
                <a:schemeClr val="tx1"/>
              </a:solidFill>
              <a:cs typeface="Calibri"/>
            </a:endParaRPr>
          </a:p>
        </p:txBody>
      </p:sp>
      <p:sp>
        <p:nvSpPr>
          <p:cNvPr id="55300" name="Footer Placeholder 1"/>
          <p:cNvSpPr>
            <a:spLocks noGrp="1"/>
          </p:cNvSpPr>
          <p:nvPr>
            <p:ph type="ftr" sz="quarter" idx="11"/>
          </p:nvPr>
        </p:nvSpPr>
        <p:spPr>
          <a:noFill/>
        </p:spPr>
        <p:txBody>
          <a:bodyPr/>
          <a:lstStyle/>
          <a:p>
            <a:r>
              <a:rPr lang="en-US" dirty="0"/>
              <a:t>Prepared by the Connecticut Department of Social Services Office of Organizational and Skill Development  in Partnership with the University of Connecticut School of Social Work</a:t>
            </a:r>
          </a:p>
        </p:txBody>
      </p:sp>
      <p:sp>
        <p:nvSpPr>
          <p:cNvPr id="55297" name="Rectangle 13"/>
          <p:cNvSpPr>
            <a:spLocks noGrp="1" noChangeArrowheads="1"/>
          </p:cNvSpPr>
          <p:nvPr>
            <p:ph type="sldNum" sz="quarter" idx="12"/>
          </p:nvPr>
        </p:nvSpPr>
        <p:spPr>
          <a:noFill/>
        </p:spPr>
        <p:txBody>
          <a:bodyPr/>
          <a:lstStyle/>
          <a:p>
            <a:fld id="{E731CC42-9549-4E68-B426-155C1132C424}" type="slidenum">
              <a:rPr lang="en-US" smtClean="0"/>
              <a:pPr/>
              <a:t>11</a:t>
            </a:fld>
            <a:endParaRPr lang="en-US" dirty="0"/>
          </a:p>
        </p:txBody>
      </p:sp>
    </p:spTree>
    <p:extLst>
      <p:ext uri="{BB962C8B-B14F-4D97-AF65-F5344CB8AC3E}">
        <p14:creationId xmlns:p14="http://schemas.microsoft.com/office/powerpoint/2010/main" val="1507742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8A8BC-A14E-32C3-AA5C-D123535E7344}"/>
              </a:ext>
            </a:extLst>
          </p:cNvPr>
          <p:cNvSpPr>
            <a:spLocks noGrp="1"/>
          </p:cNvSpPr>
          <p:nvPr>
            <p:ph type="title"/>
          </p:nvPr>
        </p:nvSpPr>
        <p:spPr>
          <a:xfrm>
            <a:off x="3017520" y="41276"/>
            <a:ext cx="9012345" cy="668338"/>
          </a:xfrm>
        </p:spPr>
        <p:txBody>
          <a:bodyPr>
            <a:noAutofit/>
          </a:bodyPr>
          <a:lstStyle/>
          <a:p>
            <a:pPr algn="r"/>
            <a:r>
              <a:rPr lang="en-US" sz="3600" dirty="0"/>
              <a:t>MED-Connect</a:t>
            </a:r>
            <a:endParaRPr lang="en-US" sz="3600" strike="sngStrike" dirty="0">
              <a:solidFill>
                <a:srgbClr val="C00000"/>
              </a:solidFill>
            </a:endParaRPr>
          </a:p>
        </p:txBody>
      </p:sp>
      <p:sp>
        <p:nvSpPr>
          <p:cNvPr id="3" name="Content Placeholder 2">
            <a:extLst>
              <a:ext uri="{FF2B5EF4-FFF2-40B4-BE49-F238E27FC236}">
                <a16:creationId xmlns:a16="http://schemas.microsoft.com/office/drawing/2014/main" id="{97825267-89A8-46D7-DC00-DADAF6151B6D}"/>
              </a:ext>
            </a:extLst>
          </p:cNvPr>
          <p:cNvSpPr>
            <a:spLocks noGrp="1"/>
          </p:cNvSpPr>
          <p:nvPr>
            <p:ph idx="1"/>
          </p:nvPr>
        </p:nvSpPr>
        <p:spPr/>
        <p:txBody>
          <a:bodyPr/>
          <a:lstStyle/>
          <a:p>
            <a:r>
              <a:rPr lang="en-US" dirty="0">
                <a:solidFill>
                  <a:schemeClr val="tx1"/>
                </a:solidFill>
              </a:rPr>
              <a:t>Allows income up to $75,00 per year or $6,250 per month (to be increased to $85,000 effective April 1, 2025)</a:t>
            </a:r>
            <a:endParaRPr lang="en-US" strike="sngStrike" dirty="0">
              <a:solidFill>
                <a:schemeClr val="tx1"/>
              </a:solidFill>
              <a:cs typeface="Calibri"/>
            </a:endParaRPr>
          </a:p>
          <a:p>
            <a:endParaRPr lang="en-US" dirty="0">
              <a:solidFill>
                <a:schemeClr val="tx1"/>
              </a:solidFill>
            </a:endParaRPr>
          </a:p>
          <a:p>
            <a:r>
              <a:rPr lang="en-US" dirty="0">
                <a:solidFill>
                  <a:schemeClr val="tx1"/>
                </a:solidFill>
              </a:rPr>
              <a:t>Asset limit is $10,000</a:t>
            </a:r>
            <a:r>
              <a:rPr lang="en-US" dirty="0">
                <a:solidFill>
                  <a:srgbClr val="FF0000"/>
                </a:solidFill>
              </a:rPr>
              <a:t> </a:t>
            </a:r>
            <a:r>
              <a:rPr lang="en-US" dirty="0">
                <a:solidFill>
                  <a:schemeClr val="tx1"/>
                </a:solidFill>
              </a:rPr>
              <a:t>for individuals and $15,000 for couples ($20,000 for individuals and $30,000 for couples effective April 1, 2025)</a:t>
            </a:r>
            <a:endParaRPr lang="en-US" dirty="0">
              <a:solidFill>
                <a:schemeClr val="tx1"/>
              </a:solidFill>
              <a:cs typeface="Calibri"/>
            </a:endParaRPr>
          </a:p>
          <a:p>
            <a:endParaRPr lang="en-US" dirty="0">
              <a:solidFill>
                <a:schemeClr val="tx1"/>
              </a:solidFill>
            </a:endParaRPr>
          </a:p>
          <a:p>
            <a:r>
              <a:rPr lang="en-US" dirty="0">
                <a:solidFill>
                  <a:schemeClr val="tx1"/>
                </a:solidFill>
              </a:rPr>
              <a:t>Retirement accounts are excluded as assets</a:t>
            </a:r>
            <a:endParaRPr lang="en-US" strike="sngStrike" dirty="0">
              <a:solidFill>
                <a:srgbClr val="FF0000"/>
              </a:solidFill>
              <a:cs typeface="Calibri"/>
            </a:endParaRPr>
          </a:p>
          <a:p>
            <a:endParaRPr lang="en-US" dirty="0">
              <a:solidFill>
                <a:schemeClr val="tx1"/>
              </a:solidFill>
            </a:endParaRPr>
          </a:p>
          <a:p>
            <a:r>
              <a:rPr lang="en-US" dirty="0">
                <a:solidFill>
                  <a:schemeClr val="tx1"/>
                </a:solidFill>
              </a:rPr>
              <a:t>Premium may be owed if income exceeds 200% of FPL (currently $2,829)</a:t>
            </a:r>
            <a:endParaRPr lang="en-US" dirty="0">
              <a:solidFill>
                <a:schemeClr val="tx1"/>
              </a:solidFill>
              <a:cs typeface="Calibri"/>
            </a:endParaRPr>
          </a:p>
          <a:p>
            <a:endParaRPr lang="en-US" dirty="0">
              <a:solidFill>
                <a:schemeClr val="tx1"/>
              </a:solidFill>
            </a:endParaRPr>
          </a:p>
          <a:p>
            <a:r>
              <a:rPr lang="en-US" dirty="0">
                <a:solidFill>
                  <a:schemeClr val="tx1"/>
                </a:solidFill>
              </a:rPr>
              <a:t>Approved coverage group for Medicaid waivers</a:t>
            </a:r>
            <a:endParaRPr lang="en-US" dirty="0">
              <a:solidFill>
                <a:schemeClr val="tx1"/>
              </a:solidFill>
              <a:cs typeface="Calibri"/>
            </a:endParaRPr>
          </a:p>
          <a:p>
            <a:endParaRPr lang="en-US" dirty="0">
              <a:solidFill>
                <a:schemeClr val="tx1"/>
              </a:solidFill>
              <a:cs typeface="Calibri"/>
            </a:endParaRPr>
          </a:p>
        </p:txBody>
      </p:sp>
      <p:sp>
        <p:nvSpPr>
          <p:cNvPr id="4" name="Date Placeholder 3">
            <a:extLst>
              <a:ext uri="{FF2B5EF4-FFF2-40B4-BE49-F238E27FC236}">
                <a16:creationId xmlns:a16="http://schemas.microsoft.com/office/drawing/2014/main" id="{8D4F20CA-5BE5-381D-01A3-8919739CE421}"/>
              </a:ext>
            </a:extLst>
          </p:cNvPr>
          <p:cNvSpPr>
            <a:spLocks noGrp="1"/>
          </p:cNvSpPr>
          <p:nvPr>
            <p:ph type="dt" sz="half" idx="10"/>
          </p:nvPr>
        </p:nvSpPr>
        <p:spPr/>
        <p:txBody>
          <a:bodyPr/>
          <a:lstStyle/>
          <a:p>
            <a:r>
              <a:rPr lang="en-US"/>
              <a:t>20XX</a:t>
            </a:r>
            <a:endParaRPr lang="en-US" dirty="0"/>
          </a:p>
        </p:txBody>
      </p:sp>
      <p:sp>
        <p:nvSpPr>
          <p:cNvPr id="5" name="Footer Placeholder 4">
            <a:extLst>
              <a:ext uri="{FF2B5EF4-FFF2-40B4-BE49-F238E27FC236}">
                <a16:creationId xmlns:a16="http://schemas.microsoft.com/office/drawing/2014/main" id="{1BF4FBC8-9FE4-D287-F71D-D9D2FF16CDC8}"/>
              </a:ext>
            </a:extLst>
          </p:cNvPr>
          <p:cNvSpPr>
            <a:spLocks noGrp="1"/>
          </p:cNvSpPr>
          <p:nvPr>
            <p:ph type="ftr" sz="quarter" idx="11"/>
          </p:nvPr>
        </p:nvSpPr>
        <p:spPr/>
        <p:txBody>
          <a:bodyPr/>
          <a:lstStyle/>
          <a:p>
            <a:r>
              <a:rPr lang="en-US"/>
              <a:t>Sample Footer Text</a:t>
            </a:r>
            <a:endParaRPr lang="en-US" dirty="0"/>
          </a:p>
        </p:txBody>
      </p:sp>
      <p:sp>
        <p:nvSpPr>
          <p:cNvPr id="6" name="Slide Number Placeholder 5">
            <a:extLst>
              <a:ext uri="{FF2B5EF4-FFF2-40B4-BE49-F238E27FC236}">
                <a16:creationId xmlns:a16="http://schemas.microsoft.com/office/drawing/2014/main" id="{27DFF4EB-E181-B14A-2D67-D0ED955CE667}"/>
              </a:ext>
            </a:extLst>
          </p:cNvPr>
          <p:cNvSpPr>
            <a:spLocks noGrp="1"/>
          </p:cNvSpPr>
          <p:nvPr>
            <p:ph type="sldNum" sz="quarter" idx="12"/>
          </p:nvPr>
        </p:nvSpPr>
        <p:spPr/>
        <p:txBody>
          <a:bodyPr/>
          <a:lstStyle/>
          <a:p>
            <a:fld id="{3A98EE3D-8CD1-4C3F-BD1C-C98C9596463C}" type="slidenum">
              <a:rPr lang="en-US" smtClean="0"/>
              <a:t>12</a:t>
            </a:fld>
            <a:endParaRPr lang="en-US" dirty="0"/>
          </a:p>
        </p:txBody>
      </p:sp>
    </p:spTree>
    <p:extLst>
      <p:ext uri="{BB962C8B-B14F-4D97-AF65-F5344CB8AC3E}">
        <p14:creationId xmlns:p14="http://schemas.microsoft.com/office/powerpoint/2010/main" val="3902675285"/>
      </p:ext>
    </p:extLst>
  </p:cSld>
  <p:clrMapOvr>
    <a:masterClrMapping/>
  </p:clrMapOvr>
  <p:extLst>
    <p:ext uri="{6950BFC3-D8DA-4A85-94F7-54DA5524770B}">
      <p188:commentRel xmlns:p188="http://schemas.microsoft.com/office/powerpoint/2018/8/main" r:id="rId2"/>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F56A6-A0B7-4AD3-A4A4-9522F249B031}"/>
              </a:ext>
            </a:extLst>
          </p:cNvPr>
          <p:cNvSpPr>
            <a:spLocks noGrp="1"/>
          </p:cNvSpPr>
          <p:nvPr>
            <p:ph type="title"/>
          </p:nvPr>
        </p:nvSpPr>
        <p:spPr>
          <a:xfrm>
            <a:off x="3257550" y="41276"/>
            <a:ext cx="8760885" cy="531813"/>
          </a:xfrm>
        </p:spPr>
        <p:txBody>
          <a:bodyPr/>
          <a:lstStyle/>
          <a:p>
            <a:pPr algn="r"/>
            <a:r>
              <a:rPr lang="en-US" sz="3200" dirty="0"/>
              <a:t>Referrals or Questions related to Waivers or CFC</a:t>
            </a:r>
          </a:p>
        </p:txBody>
      </p:sp>
      <p:sp>
        <p:nvSpPr>
          <p:cNvPr id="4" name="Content Placeholder 3">
            <a:extLst>
              <a:ext uri="{FF2B5EF4-FFF2-40B4-BE49-F238E27FC236}">
                <a16:creationId xmlns:a16="http://schemas.microsoft.com/office/drawing/2014/main" id="{DFFA8F6C-85B2-40F8-9392-16F12DC2D8CA}"/>
              </a:ext>
            </a:extLst>
          </p:cNvPr>
          <p:cNvSpPr>
            <a:spLocks noGrp="1"/>
          </p:cNvSpPr>
          <p:nvPr>
            <p:ph idx="1"/>
          </p:nvPr>
        </p:nvSpPr>
        <p:spPr/>
        <p:txBody>
          <a:bodyPr>
            <a:normAutofit/>
          </a:bodyPr>
          <a:lstStyle/>
          <a:p>
            <a:pPr>
              <a:lnSpc>
                <a:spcPct val="100000"/>
              </a:lnSpc>
              <a:spcBef>
                <a:spcPts val="0"/>
              </a:spcBef>
              <a:buFont typeface="Arial" panose="020B0604020202020204" pitchFamily="34" charset="0"/>
              <a:buChar char="•"/>
            </a:pPr>
            <a:r>
              <a:rPr lang="en-US" sz="2400" dirty="0">
                <a:solidFill>
                  <a:schemeClr val="tx1">
                    <a:lumMod val="85000"/>
                    <a:lumOff val="15000"/>
                  </a:schemeClr>
                </a:solidFill>
              </a:rPr>
              <a:t>T</a:t>
            </a:r>
            <a:r>
              <a:rPr lang="en-US" sz="2400" dirty="0">
                <a:solidFill>
                  <a:schemeClr val="tx1"/>
                </a:solidFill>
              </a:rPr>
              <a:t>o make a referral or ask questions related to the waivers operated by the Department of Social Services, please call 1-800-445-5394.   Select option 8 for general information. </a:t>
            </a:r>
            <a:endParaRPr lang="en-US" sz="2400" dirty="0">
              <a:solidFill>
                <a:schemeClr val="tx1"/>
              </a:solidFill>
              <a:cs typeface="Calibri"/>
            </a:endParaRPr>
          </a:p>
          <a:p>
            <a:pPr>
              <a:spcBef>
                <a:spcPts val="0"/>
              </a:spcBef>
              <a:buFont typeface="Arial" panose="020B0604020202020204" pitchFamily="34" charset="0"/>
              <a:buChar char="•"/>
            </a:pPr>
            <a:endParaRPr lang="en-US" dirty="0">
              <a:solidFill>
                <a:schemeClr val="tx1"/>
              </a:solidFill>
            </a:endParaRPr>
          </a:p>
          <a:p>
            <a:pPr marL="0" lvl="1" indent="0">
              <a:spcBef>
                <a:spcPts val="0"/>
              </a:spcBef>
              <a:buNone/>
            </a:pPr>
            <a:r>
              <a:rPr lang="en-US" dirty="0"/>
              <a:t>For m</a:t>
            </a:r>
            <a:r>
              <a:rPr lang="en-US" dirty="0">
                <a:solidFill>
                  <a:schemeClr val="tx1"/>
                </a:solidFill>
              </a:rPr>
              <a:t>ore information:</a:t>
            </a:r>
          </a:p>
          <a:p>
            <a:pPr marL="0" lvl="1" indent="0">
              <a:spcBef>
                <a:spcPts val="0"/>
              </a:spcBef>
              <a:buNone/>
            </a:pPr>
            <a:endParaRPr lang="en-US" dirty="0">
              <a:solidFill>
                <a:schemeClr val="tx1"/>
              </a:solidFill>
              <a:cs typeface="Calibri"/>
            </a:endParaRPr>
          </a:p>
          <a:p>
            <a:pPr>
              <a:lnSpc>
                <a:spcPct val="100000"/>
              </a:lnSpc>
              <a:spcBef>
                <a:spcPts val="0"/>
              </a:spcBef>
            </a:pPr>
            <a:r>
              <a:rPr lang="en-US" dirty="0">
                <a:solidFill>
                  <a:schemeClr val="tx1"/>
                </a:solidFill>
                <a:hlinkClick r:id="rId3"/>
              </a:rPr>
              <a:t>https://portal.ct.gov/dss/health-and-home-care/long-term-care/community-options/contact</a:t>
            </a:r>
            <a:endParaRPr lang="en-US" dirty="0">
              <a:solidFill>
                <a:schemeClr val="tx1"/>
              </a:solidFill>
            </a:endParaRPr>
          </a:p>
          <a:p>
            <a:pPr>
              <a:lnSpc>
                <a:spcPct val="100000"/>
              </a:lnSpc>
              <a:spcBef>
                <a:spcPts val="0"/>
              </a:spcBef>
            </a:pPr>
            <a:endParaRPr lang="en-US" sz="2400" dirty="0">
              <a:solidFill>
                <a:schemeClr val="tx1"/>
              </a:solidFill>
              <a:cs typeface="Calibri"/>
            </a:endParaRPr>
          </a:p>
          <a:p>
            <a:pPr>
              <a:lnSpc>
                <a:spcPct val="100000"/>
              </a:lnSpc>
              <a:spcBef>
                <a:spcPts val="0"/>
              </a:spcBef>
            </a:pPr>
            <a:r>
              <a:rPr lang="en-US" sz="2400" dirty="0">
                <a:solidFill>
                  <a:schemeClr val="tx1"/>
                </a:solidFill>
              </a:rPr>
              <a:t>To make a referral </a:t>
            </a:r>
            <a:r>
              <a:rPr lang="en-US" dirty="0">
                <a:solidFill>
                  <a:schemeClr val="tx1"/>
                </a:solidFill>
              </a:rPr>
              <a:t>for Community First Choice</a:t>
            </a:r>
            <a:r>
              <a:rPr lang="en-US" dirty="0">
                <a:solidFill>
                  <a:srgbClr val="FF0000"/>
                </a:solidFill>
              </a:rPr>
              <a:t>,</a:t>
            </a:r>
            <a:r>
              <a:rPr lang="en-US" dirty="0">
                <a:solidFill>
                  <a:schemeClr val="tx1"/>
                </a:solidFill>
              </a:rPr>
              <a:t> call 211</a:t>
            </a:r>
            <a:r>
              <a:rPr lang="en-US" strike="sngStrike" dirty="0">
                <a:solidFill>
                  <a:srgbClr val="FF0000"/>
                </a:solidFill>
              </a:rPr>
              <a:t>,</a:t>
            </a:r>
            <a:r>
              <a:rPr lang="en-US" dirty="0">
                <a:solidFill>
                  <a:schemeClr val="tx1"/>
                </a:solidFill>
              </a:rPr>
              <a:t> or go online to </a:t>
            </a:r>
            <a:r>
              <a:rPr lang="en-US" dirty="0">
                <a:solidFill>
                  <a:schemeClr val="tx1"/>
                </a:solidFill>
                <a:hlinkClick r:id="rId4"/>
              </a:rPr>
              <a:t>www.ctmfp.com</a:t>
            </a:r>
            <a:r>
              <a:rPr lang="en-US" dirty="0">
                <a:solidFill>
                  <a:schemeClr val="tx1"/>
                </a:solidFill>
              </a:rPr>
              <a:t> </a:t>
            </a:r>
            <a:endParaRPr lang="en-US" sz="2400" dirty="0">
              <a:solidFill>
                <a:schemeClr val="tx1"/>
              </a:solidFill>
              <a:cs typeface="Calibri"/>
            </a:endParaRPr>
          </a:p>
          <a:p>
            <a:pPr marL="0" indent="0">
              <a:buNone/>
            </a:pPr>
            <a:endParaRPr lang="en-US" dirty="0">
              <a:solidFill>
                <a:schemeClr val="tx1"/>
              </a:solidFill>
              <a:cs typeface="Calibri"/>
            </a:endParaRPr>
          </a:p>
        </p:txBody>
      </p:sp>
      <p:sp>
        <p:nvSpPr>
          <p:cNvPr id="7" name="Date Placeholder 6">
            <a:extLst>
              <a:ext uri="{FF2B5EF4-FFF2-40B4-BE49-F238E27FC236}">
                <a16:creationId xmlns:a16="http://schemas.microsoft.com/office/drawing/2014/main" id="{23FC7AC8-C1FF-4125-99AB-29C9CC00146C}"/>
              </a:ext>
            </a:extLst>
          </p:cNvPr>
          <p:cNvSpPr>
            <a:spLocks noGrp="1"/>
          </p:cNvSpPr>
          <p:nvPr>
            <p:ph type="dt" sz="half" idx="10"/>
          </p:nvPr>
        </p:nvSpPr>
        <p:spPr/>
        <p:txBody>
          <a:bodyPr/>
          <a:lstStyle/>
          <a:p>
            <a:endParaRPr lang="en-US" dirty="0"/>
          </a:p>
        </p:txBody>
      </p:sp>
      <p:sp>
        <p:nvSpPr>
          <p:cNvPr id="8" name="Footer Placeholder 7">
            <a:extLst>
              <a:ext uri="{FF2B5EF4-FFF2-40B4-BE49-F238E27FC236}">
                <a16:creationId xmlns:a16="http://schemas.microsoft.com/office/drawing/2014/main" id="{CCF3BEB4-74AE-46AA-B4D6-F74D0D1815C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34A0150-AECF-4D8C-A650-1671E51D36E8}"/>
              </a:ext>
            </a:extLst>
          </p:cNvPr>
          <p:cNvSpPr>
            <a:spLocks noGrp="1"/>
          </p:cNvSpPr>
          <p:nvPr>
            <p:ph type="sldNum" sz="quarter" idx="12"/>
          </p:nvPr>
        </p:nvSpPr>
        <p:spPr/>
        <p:txBody>
          <a:bodyPr/>
          <a:lstStyle/>
          <a:p>
            <a:fld id="{3A98EE3D-8CD1-4C3F-BD1C-C98C9596463C}" type="slidenum">
              <a:rPr lang="en-US" smtClean="0"/>
              <a:pPr/>
              <a:t>13</a:t>
            </a:fld>
            <a:endParaRPr lang="en-US" dirty="0"/>
          </a:p>
        </p:txBody>
      </p:sp>
      <p:sp>
        <p:nvSpPr>
          <p:cNvPr id="5" name="Text Placeholder 4">
            <a:extLst>
              <a:ext uri="{FF2B5EF4-FFF2-40B4-BE49-F238E27FC236}">
                <a16:creationId xmlns:a16="http://schemas.microsoft.com/office/drawing/2014/main" id="{86D629C6-DFC2-4FE6-9BC6-9CC5FAA30175}"/>
              </a:ext>
            </a:extLst>
          </p:cNvPr>
          <p:cNvSpPr>
            <a:spLocks noGrp="1"/>
          </p:cNvSpPr>
          <p:nvPr>
            <p:ph type="body" sz="quarter" idx="4294967295"/>
          </p:nvPr>
        </p:nvSpPr>
        <p:spPr>
          <a:xfrm flipV="1">
            <a:off x="7473950" y="6356348"/>
            <a:ext cx="4544484" cy="365126"/>
          </a:xfrm>
        </p:spPr>
        <p:txBody>
          <a:bodyPr/>
          <a:lstStyle/>
          <a:p>
            <a:pPr marL="0" indent="0">
              <a:buNone/>
            </a:pPr>
            <a:endParaRPr lang="en-US" dirty="0"/>
          </a:p>
        </p:txBody>
      </p:sp>
    </p:spTree>
    <p:extLst>
      <p:ext uri="{BB962C8B-B14F-4D97-AF65-F5344CB8AC3E}">
        <p14:creationId xmlns:p14="http://schemas.microsoft.com/office/powerpoint/2010/main" val="1980098626"/>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48CF7-29B0-847B-5A44-8D6C052BD812}"/>
              </a:ext>
            </a:extLst>
          </p:cNvPr>
          <p:cNvSpPr>
            <a:spLocks noGrp="1"/>
          </p:cNvSpPr>
          <p:nvPr>
            <p:ph type="title"/>
          </p:nvPr>
        </p:nvSpPr>
        <p:spPr>
          <a:xfrm>
            <a:off x="4392084" y="-5635"/>
            <a:ext cx="7577959" cy="35144"/>
          </a:xfrm>
        </p:spPr>
        <p:txBody>
          <a:bodyPr/>
          <a:lstStyle/>
          <a:p>
            <a:pPr algn="r"/>
            <a:r>
              <a:rPr lang="en-US" dirty="0">
                <a:cs typeface="Calibri"/>
              </a:rPr>
              <a:t>                  </a:t>
            </a:r>
            <a:r>
              <a:rPr lang="en-US" sz="3600" dirty="0">
                <a:latin typeface="Calibri Light"/>
                <a:cs typeface="Calibri"/>
              </a:rPr>
              <a:t> </a:t>
            </a:r>
            <a:r>
              <a:rPr lang="en-US" sz="3600" dirty="0">
                <a:solidFill>
                  <a:schemeClr val="bg1"/>
                </a:solidFill>
                <a:latin typeface="Calibri Light"/>
                <a:cs typeface="Calibri"/>
              </a:rPr>
              <a:t>HUSKY Overview</a:t>
            </a:r>
          </a:p>
        </p:txBody>
      </p:sp>
      <p:sp>
        <p:nvSpPr>
          <p:cNvPr id="3" name="Text Placeholder 2">
            <a:extLst>
              <a:ext uri="{FF2B5EF4-FFF2-40B4-BE49-F238E27FC236}">
                <a16:creationId xmlns:a16="http://schemas.microsoft.com/office/drawing/2014/main" id="{898F8433-546F-3F47-CC60-F634C4B6E239}"/>
              </a:ext>
            </a:extLst>
          </p:cNvPr>
          <p:cNvSpPr>
            <a:spLocks noGrp="1"/>
          </p:cNvSpPr>
          <p:nvPr>
            <p:ph type="body" idx="1"/>
          </p:nvPr>
        </p:nvSpPr>
        <p:spPr>
          <a:xfrm>
            <a:off x="347454" y="1846731"/>
            <a:ext cx="11622589" cy="4874745"/>
          </a:xfrm>
        </p:spPr>
        <p:txBody>
          <a:bodyPr/>
          <a:lstStyle/>
          <a:p>
            <a:pPr marL="285750" indent="-305435">
              <a:spcBef>
                <a:spcPts val="0"/>
              </a:spcBef>
              <a:spcAft>
                <a:spcPts val="0"/>
              </a:spcAft>
              <a:buFont typeface="Arial"/>
              <a:buChar char="•"/>
            </a:pPr>
            <a:endParaRPr lang="en-US" b="1" dirty="0">
              <a:solidFill>
                <a:srgbClr val="3D3D3D"/>
              </a:solidFill>
              <a:cs typeface="Calibri"/>
            </a:endParaRPr>
          </a:p>
          <a:p>
            <a:pPr marL="285750" indent="-305435">
              <a:spcBef>
                <a:spcPts val="0"/>
              </a:spcBef>
              <a:spcAft>
                <a:spcPts val="0"/>
              </a:spcAft>
              <a:buFont typeface="Arial"/>
              <a:buChar char="•"/>
            </a:pPr>
            <a:endParaRPr lang="en-US" b="1" dirty="0">
              <a:solidFill>
                <a:srgbClr val="3D3D3D"/>
              </a:solidFill>
              <a:cs typeface="Calibri"/>
            </a:endParaRPr>
          </a:p>
          <a:p>
            <a:pPr marL="285750" indent="-305435">
              <a:spcBef>
                <a:spcPts val="0"/>
              </a:spcBef>
              <a:spcAft>
                <a:spcPts val="0"/>
              </a:spcAft>
              <a:buFont typeface="Arial"/>
              <a:buChar char="•"/>
            </a:pPr>
            <a:r>
              <a:rPr lang="en-US" sz="2400" b="1" dirty="0">
                <a:solidFill>
                  <a:srgbClr val="3D3D3D"/>
                </a:solidFill>
                <a:cs typeface="Calibri"/>
              </a:rPr>
              <a:t>HUSKY A: </a:t>
            </a:r>
            <a:r>
              <a:rPr lang="en-US" sz="2400" dirty="0">
                <a:solidFill>
                  <a:srgbClr val="3D3D3D"/>
                </a:solidFill>
                <a:cs typeface="Calibri"/>
              </a:rPr>
              <a:t>Medicaid coverage for children under 19 and their parents/caregivers &amp; pregnant women. </a:t>
            </a:r>
            <a:endParaRPr lang="en-US" sz="2400" dirty="0">
              <a:cs typeface="Calibri"/>
            </a:endParaRPr>
          </a:p>
          <a:p>
            <a:pPr>
              <a:spcAft>
                <a:spcPts val="600"/>
              </a:spcAft>
            </a:pPr>
            <a:endParaRPr lang="en-US" sz="2400" dirty="0">
              <a:cs typeface="Calibri"/>
            </a:endParaRPr>
          </a:p>
          <a:p>
            <a:pPr marL="305435" indent="-305435">
              <a:spcAft>
                <a:spcPts val="600"/>
              </a:spcAft>
              <a:buFont typeface="Arial"/>
              <a:buChar char="•"/>
            </a:pPr>
            <a:r>
              <a:rPr lang="en-US" sz="2400" b="1" dirty="0">
                <a:solidFill>
                  <a:srgbClr val="3D3D3D"/>
                </a:solidFill>
                <a:cs typeface="Calibri"/>
              </a:rPr>
              <a:t>HUSKY B: </a:t>
            </a:r>
            <a:r>
              <a:rPr lang="en-US" sz="2400" dirty="0">
                <a:solidFill>
                  <a:srgbClr val="3D3D3D"/>
                </a:solidFill>
                <a:cs typeface="Calibri"/>
              </a:rPr>
              <a:t>Children’s Health Insurance Program better known as CHIP; coverage for children under 19 (higher income level). </a:t>
            </a:r>
            <a:endParaRPr lang="en-US" sz="2400" dirty="0">
              <a:cs typeface="Calibri"/>
            </a:endParaRPr>
          </a:p>
          <a:p>
            <a:pPr>
              <a:spcAft>
                <a:spcPts val="600"/>
              </a:spcAft>
            </a:pPr>
            <a:endParaRPr lang="en-US" sz="2400" dirty="0">
              <a:cs typeface="Calibri"/>
            </a:endParaRPr>
          </a:p>
          <a:p>
            <a:pPr marL="305435" indent="-305435">
              <a:spcAft>
                <a:spcPts val="600"/>
              </a:spcAft>
              <a:buFont typeface="Arial"/>
              <a:buChar char="•"/>
            </a:pPr>
            <a:r>
              <a:rPr lang="en-US" sz="2400" b="1" dirty="0">
                <a:solidFill>
                  <a:srgbClr val="3D3D3D"/>
                </a:solidFill>
                <a:cs typeface="Calibri"/>
              </a:rPr>
              <a:t>HUSKY C: </a:t>
            </a:r>
            <a:r>
              <a:rPr lang="en-US" sz="2400" dirty="0">
                <a:solidFill>
                  <a:srgbClr val="3D3D3D"/>
                </a:solidFill>
                <a:cs typeface="Calibri"/>
              </a:rPr>
              <a:t>Medicaid coverage for the Aged, Blind, or Disabled. This includes Medicaid for Employed Disabled </a:t>
            </a:r>
            <a:r>
              <a:rPr lang="en-US" sz="2400" dirty="0">
                <a:solidFill>
                  <a:schemeClr val="tx1"/>
                </a:solidFill>
                <a:cs typeface="Calibri"/>
              </a:rPr>
              <a:t>(MED-Connect) </a:t>
            </a:r>
            <a:r>
              <a:rPr lang="en-US" sz="2400" dirty="0">
                <a:solidFill>
                  <a:srgbClr val="3D3D3D"/>
                </a:solidFill>
                <a:cs typeface="Calibri"/>
              </a:rPr>
              <a:t>and Medicaid </a:t>
            </a:r>
            <a:r>
              <a:rPr lang="en-US" sz="2400" dirty="0">
                <a:solidFill>
                  <a:schemeClr val="tx1"/>
                </a:solidFill>
                <a:cs typeface="Calibri"/>
              </a:rPr>
              <a:t>w</a:t>
            </a:r>
            <a:r>
              <a:rPr lang="en-US" sz="2400" dirty="0">
                <a:solidFill>
                  <a:srgbClr val="3D3D3D"/>
                </a:solidFill>
                <a:cs typeface="Calibri"/>
              </a:rPr>
              <a:t>aivers. </a:t>
            </a:r>
            <a:endParaRPr lang="en-US" sz="2400" dirty="0">
              <a:cs typeface="Calibri"/>
            </a:endParaRPr>
          </a:p>
          <a:p>
            <a:pPr>
              <a:spcAft>
                <a:spcPts val="600"/>
              </a:spcAft>
            </a:pPr>
            <a:endParaRPr lang="en-US" sz="2400" dirty="0">
              <a:cs typeface="Calibri"/>
            </a:endParaRPr>
          </a:p>
          <a:p>
            <a:pPr marL="305435" indent="-305435">
              <a:spcAft>
                <a:spcPts val="600"/>
              </a:spcAft>
              <a:buFont typeface="Arial"/>
              <a:buChar char="•"/>
            </a:pPr>
            <a:r>
              <a:rPr lang="en-US" sz="2400" b="1" dirty="0">
                <a:solidFill>
                  <a:srgbClr val="3D3D3D"/>
                </a:solidFill>
                <a:cs typeface="Calibri"/>
              </a:rPr>
              <a:t>HUSKY D: </a:t>
            </a:r>
            <a:r>
              <a:rPr lang="en-US" sz="2400" dirty="0">
                <a:solidFill>
                  <a:srgbClr val="3D3D3D"/>
                </a:solidFill>
                <a:cs typeface="Calibri"/>
              </a:rPr>
              <a:t>Medicaid coverage for the Lowest-Income Population, aged 19-64 without dependents or Medicare, and who do not qualify for another coverage group.  Apply through Access Health CT. </a:t>
            </a:r>
            <a:endParaRPr lang="en-US" sz="2400" dirty="0">
              <a:cs typeface="Calibri"/>
            </a:endParaRPr>
          </a:p>
          <a:p>
            <a:endParaRPr lang="en-US" dirty="0">
              <a:cs typeface="Calibri"/>
            </a:endParaRPr>
          </a:p>
        </p:txBody>
      </p:sp>
      <p:sp>
        <p:nvSpPr>
          <p:cNvPr id="4" name="Date Placeholder 3">
            <a:extLst>
              <a:ext uri="{FF2B5EF4-FFF2-40B4-BE49-F238E27FC236}">
                <a16:creationId xmlns:a16="http://schemas.microsoft.com/office/drawing/2014/main" id="{AB6C25BA-6100-24DF-7E0A-B3E8D726BB5B}"/>
              </a:ext>
            </a:extLst>
          </p:cNvPr>
          <p:cNvSpPr>
            <a:spLocks noGrp="1"/>
          </p:cNvSpPr>
          <p:nvPr>
            <p:ph type="dt" sz="half" idx="10"/>
          </p:nvPr>
        </p:nvSpPr>
        <p:spPr/>
        <p:txBody>
          <a:bodyPr/>
          <a:lstStyle/>
          <a:p>
            <a:pPr>
              <a:defRPr/>
            </a:pPr>
            <a:fld id="{EA13CE32-F88A-4942-BE29-2ECB139BEDEE}" type="datetime4">
              <a:rPr lang="en-US" smtClean="0"/>
              <a:t>November 18, 2024</a:t>
            </a:fld>
            <a:endParaRPr lang="en-US"/>
          </a:p>
        </p:txBody>
      </p:sp>
      <p:sp>
        <p:nvSpPr>
          <p:cNvPr id="5" name="Footer Placeholder 4">
            <a:extLst>
              <a:ext uri="{FF2B5EF4-FFF2-40B4-BE49-F238E27FC236}">
                <a16:creationId xmlns:a16="http://schemas.microsoft.com/office/drawing/2014/main" id="{4F914A5D-9ABF-5A30-354E-CA525ABA0C16}"/>
              </a:ext>
            </a:extLst>
          </p:cNvPr>
          <p:cNvSpPr>
            <a:spLocks noGrp="1"/>
          </p:cNvSpPr>
          <p:nvPr>
            <p:ph type="ftr" sz="quarter" idx="11"/>
          </p:nvPr>
        </p:nvSpPr>
        <p:spPr/>
        <p:txBody>
          <a:bodyPr/>
          <a:lstStyle/>
          <a:p>
            <a:pPr>
              <a:defRPr/>
            </a:pPr>
            <a:r>
              <a:rPr lang="en-US"/>
              <a:t>Department of Social Services</a:t>
            </a:r>
          </a:p>
        </p:txBody>
      </p:sp>
      <p:sp>
        <p:nvSpPr>
          <p:cNvPr id="6" name="Slide Number Placeholder 5">
            <a:extLst>
              <a:ext uri="{FF2B5EF4-FFF2-40B4-BE49-F238E27FC236}">
                <a16:creationId xmlns:a16="http://schemas.microsoft.com/office/drawing/2014/main" id="{839043D9-FB4A-DA4C-E392-476F8D3D0E6B}"/>
              </a:ext>
            </a:extLst>
          </p:cNvPr>
          <p:cNvSpPr>
            <a:spLocks noGrp="1"/>
          </p:cNvSpPr>
          <p:nvPr>
            <p:ph type="sldNum" sz="quarter" idx="12"/>
          </p:nvPr>
        </p:nvSpPr>
        <p:spPr/>
        <p:txBody>
          <a:bodyPr/>
          <a:lstStyle/>
          <a:p>
            <a:pPr>
              <a:defRPr/>
            </a:pPr>
            <a:fld id="{120F9A6D-C033-4D6D-9AA8-89024EE4BA4D}" type="slidenum">
              <a:rPr lang="en-US"/>
              <a:pPr>
                <a:defRPr/>
              </a:pPr>
              <a:t>2</a:t>
            </a:fld>
            <a:endParaRPr lang="en-US"/>
          </a:p>
        </p:txBody>
      </p:sp>
    </p:spTree>
    <p:extLst>
      <p:ext uri="{BB962C8B-B14F-4D97-AF65-F5344CB8AC3E}">
        <p14:creationId xmlns:p14="http://schemas.microsoft.com/office/powerpoint/2010/main" val="4032779368"/>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414EF-4076-7F2D-3B87-7837CE73F000}"/>
              </a:ext>
            </a:extLst>
          </p:cNvPr>
          <p:cNvSpPr>
            <a:spLocks noGrp="1"/>
          </p:cNvSpPr>
          <p:nvPr>
            <p:ph type="title"/>
          </p:nvPr>
        </p:nvSpPr>
        <p:spPr>
          <a:xfrm>
            <a:off x="3454401" y="41276"/>
            <a:ext cx="8564034" cy="531813"/>
          </a:xfrm>
        </p:spPr>
        <p:txBody>
          <a:bodyPr/>
          <a:lstStyle/>
          <a:p>
            <a:pPr algn="r"/>
            <a:r>
              <a:rPr lang="en-US" sz="3600" dirty="0">
                <a:solidFill>
                  <a:prstClr val="white"/>
                </a:solidFill>
                <a:latin typeface="Calibri Light" panose="020F0302020204030204"/>
              </a:rPr>
              <a:t>Medicaid Long-Term</a:t>
            </a:r>
            <a:r>
              <a:rPr kumimoji="0" lang="en-US" sz="3600" b="0" i="0" u="none" strike="noStrike" kern="1200" cap="none" spc="0" normalizeH="0" baseline="0" noProof="0" dirty="0">
                <a:ln>
                  <a:noFill/>
                </a:ln>
                <a:solidFill>
                  <a:prstClr val="white"/>
                </a:solidFill>
                <a:effectLst/>
                <a:uLnTx/>
                <a:uFillTx/>
                <a:latin typeface="Calibri Light" panose="020F0302020204030204"/>
                <a:ea typeface="+mj-ea"/>
                <a:cs typeface="+mj-cs"/>
              </a:rPr>
              <a:t> Services and Supports </a:t>
            </a:r>
            <a:endParaRPr lang="en-US" dirty="0">
              <a:solidFill>
                <a:prstClr val="white"/>
              </a:solidFill>
            </a:endParaRPr>
          </a:p>
        </p:txBody>
      </p:sp>
      <p:sp>
        <p:nvSpPr>
          <p:cNvPr id="3" name="Date Placeholder 2">
            <a:extLst>
              <a:ext uri="{FF2B5EF4-FFF2-40B4-BE49-F238E27FC236}">
                <a16:creationId xmlns:a16="http://schemas.microsoft.com/office/drawing/2014/main" id="{D305AC06-70F2-4973-67FD-41795346EB1B}"/>
              </a:ext>
            </a:extLst>
          </p:cNvPr>
          <p:cNvSpPr>
            <a:spLocks noGrp="1"/>
          </p:cNvSpPr>
          <p:nvPr>
            <p:ph type="dt" sz="half" idx="10"/>
          </p:nvPr>
        </p:nvSpPr>
        <p:spPr/>
        <p:txBody>
          <a:bodyPr/>
          <a:lstStyle/>
          <a:p>
            <a:pPr>
              <a:defRPr/>
            </a:pPr>
            <a:fld id="{770EB560-F028-4CC0-BA01-B877206CE1AE}" type="datetime4">
              <a:rPr lang="en-US" smtClean="0"/>
              <a:t>November 18, 2024</a:t>
            </a:fld>
            <a:endParaRPr lang="en-US"/>
          </a:p>
        </p:txBody>
      </p:sp>
      <p:sp>
        <p:nvSpPr>
          <p:cNvPr id="4" name="Footer Placeholder 3">
            <a:extLst>
              <a:ext uri="{FF2B5EF4-FFF2-40B4-BE49-F238E27FC236}">
                <a16:creationId xmlns:a16="http://schemas.microsoft.com/office/drawing/2014/main" id="{7E722F1F-DD89-1141-CF7A-58C6FBBF027B}"/>
              </a:ext>
            </a:extLst>
          </p:cNvPr>
          <p:cNvSpPr>
            <a:spLocks noGrp="1"/>
          </p:cNvSpPr>
          <p:nvPr>
            <p:ph type="ftr" sz="quarter" idx="11"/>
          </p:nvPr>
        </p:nvSpPr>
        <p:spPr/>
        <p:txBody>
          <a:bodyPr/>
          <a:lstStyle/>
          <a:p>
            <a:pPr>
              <a:defRPr/>
            </a:pPr>
            <a:r>
              <a:rPr lang="en-US"/>
              <a:t>Department of Social Services</a:t>
            </a:r>
          </a:p>
        </p:txBody>
      </p:sp>
      <p:sp>
        <p:nvSpPr>
          <p:cNvPr id="5" name="Slide Number Placeholder 4">
            <a:extLst>
              <a:ext uri="{FF2B5EF4-FFF2-40B4-BE49-F238E27FC236}">
                <a16:creationId xmlns:a16="http://schemas.microsoft.com/office/drawing/2014/main" id="{49C41869-A081-9652-5210-473330FF316D}"/>
              </a:ext>
            </a:extLst>
          </p:cNvPr>
          <p:cNvSpPr>
            <a:spLocks noGrp="1"/>
          </p:cNvSpPr>
          <p:nvPr>
            <p:ph type="sldNum" sz="quarter" idx="12"/>
          </p:nvPr>
        </p:nvSpPr>
        <p:spPr/>
        <p:txBody>
          <a:bodyPr/>
          <a:lstStyle/>
          <a:p>
            <a:pPr>
              <a:defRPr/>
            </a:pPr>
            <a:fld id="{B77E40C9-912E-40AE-8E8F-5BBEFA612765}" type="slidenum">
              <a:rPr lang="en-US" smtClean="0"/>
              <a:pPr>
                <a:defRPr/>
              </a:pPr>
              <a:t>3</a:t>
            </a:fld>
            <a:endParaRPr lang="en-US"/>
          </a:p>
        </p:txBody>
      </p:sp>
      <p:sp>
        <p:nvSpPr>
          <p:cNvPr id="7" name="Content Placeholder 2">
            <a:extLst>
              <a:ext uri="{FF2B5EF4-FFF2-40B4-BE49-F238E27FC236}">
                <a16:creationId xmlns:a16="http://schemas.microsoft.com/office/drawing/2014/main" id="{18C8916E-71A8-D80C-0B5D-B6D817DEBE49}"/>
              </a:ext>
            </a:extLst>
          </p:cNvPr>
          <p:cNvSpPr txBox="1">
            <a:spLocks/>
          </p:cNvSpPr>
          <p:nvPr/>
        </p:nvSpPr>
        <p:spPr>
          <a:xfrm>
            <a:off x="609600" y="1276850"/>
            <a:ext cx="10972800" cy="4375740"/>
          </a:xfrm>
          <a:prstGeom prst="rect">
            <a:avLst/>
          </a:prstGeom>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effectLst/>
                <a:uLnTx/>
                <a:uFillTx/>
                <a:latin typeface="+mj-lt"/>
                <a:ea typeface="+mn-lt"/>
                <a:cs typeface="Calibri" panose="020F0502020204030204"/>
              </a:rPr>
              <a:t>Coverage of long-term services and supports (LTSS) enables people to remain independent, make meaningful choices, and engage with the community.</a:t>
            </a:r>
            <a:endParaRPr kumimoji="0" lang="en-US" sz="2400" b="0" i="0" u="none" strike="noStrike" kern="1200" cap="none" spc="0" normalizeH="0" baseline="0" noProof="0" dirty="0">
              <a:ln>
                <a:noFill/>
              </a:ln>
              <a:effectLst/>
              <a:uLnTx/>
              <a:uFillTx/>
              <a:latin typeface="+mj-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effectLst/>
              <a:uLnTx/>
              <a:uFillTx/>
              <a:latin typeface="+mj-lt"/>
              <a:ea typeface="+mn-lt"/>
              <a:cs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effectLst/>
                <a:uLnTx/>
                <a:uFillTx/>
                <a:latin typeface="+mj-lt"/>
                <a:ea typeface="+mn-lt"/>
                <a:cs typeface="Calibri" panose="020F0502020204030204"/>
              </a:rPr>
              <a:t>The State of Connecticut offers long-term services and supports that are delivered in institutional </a:t>
            </a:r>
            <a:r>
              <a:rPr kumimoji="0" lang="en-US" sz="2400" b="1" i="0" u="sng" strike="noStrike" kern="1200" cap="none" spc="0" normalizeH="0" baseline="0" noProof="0" dirty="0">
                <a:ln>
                  <a:noFill/>
                </a:ln>
                <a:effectLst/>
                <a:uLnTx/>
                <a:uFillTx/>
                <a:latin typeface="+mj-lt"/>
                <a:ea typeface="+mn-lt"/>
                <a:cs typeface="Calibri" panose="020F0502020204030204"/>
              </a:rPr>
              <a:t>and</a:t>
            </a:r>
            <a:r>
              <a:rPr kumimoji="0" lang="en-US" sz="2400" b="0" i="0" u="none" strike="noStrike" kern="1200" cap="none" spc="0" normalizeH="0" baseline="0" noProof="0" dirty="0">
                <a:ln>
                  <a:noFill/>
                </a:ln>
                <a:effectLst/>
                <a:uLnTx/>
                <a:uFillTx/>
                <a:latin typeface="+mj-lt"/>
                <a:ea typeface="+mn-lt"/>
                <a:cs typeface="Calibri" panose="020F0502020204030204"/>
              </a:rPr>
              <a:t> home and community-based settings.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effectLst/>
              <a:uLnTx/>
              <a:uFillTx/>
              <a:latin typeface="+mj-lt"/>
              <a:ea typeface="+mn-lt"/>
              <a:cs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effectLst/>
                <a:uLnTx/>
                <a:uFillTx/>
                <a:latin typeface="+mj-lt"/>
                <a:ea typeface="+mn-lt"/>
                <a:cs typeface="Calibri" panose="020F0502020204030204"/>
              </a:rPr>
              <a:t>This encompasses a broad range of medical and personal care assistance which includes, but is not limited to: nursing facility care, adult day programs, home health aide services, personal care services, transportation, and supported employment.</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US" sz="2400" dirty="0">
              <a:solidFill>
                <a:sysClr val="windowText" lastClr="000000"/>
              </a:solidFill>
              <a:latin typeface="+mj-lt"/>
            </a:endParaRPr>
          </a:p>
          <a:p>
            <a:pPr marL="0" indent="0">
              <a:buNone/>
            </a:pPr>
            <a:r>
              <a:rPr lang="en-US" sz="2400" i="1" dirty="0">
                <a:latin typeface="+mj-lt"/>
              </a:rPr>
              <a:t>More information can be found at</a:t>
            </a:r>
            <a:r>
              <a:rPr lang="en-US" sz="2400" dirty="0">
                <a:latin typeface="+mj-lt"/>
              </a:rPr>
              <a:t>:  </a:t>
            </a:r>
            <a:r>
              <a:rPr lang="en-US" sz="2400" dirty="0">
                <a:latin typeface="+mj-lt"/>
                <a:hlinkClick r:id="rId3"/>
              </a:rPr>
              <a:t>https://portal.</a:t>
            </a:r>
            <a:r>
              <a:rPr lang="en-US" sz="2400" dirty="0">
                <a:latin typeface="+mj-lt"/>
                <a:ea typeface="+mn-lt"/>
                <a:cs typeface="+mn-lt"/>
                <a:hlinkClick r:id="rId3"/>
              </a:rPr>
              <a:t>ct.gov/DSS/Health-And-Home-Care/Long-Term-Care/Long-Term-Services-and-Supports---LTSS</a:t>
            </a:r>
            <a:r>
              <a:rPr lang="en-US" sz="2400" dirty="0">
                <a:latin typeface="+mj-lt"/>
                <a:ea typeface="+mn-lt"/>
                <a:cs typeface="+mn-lt"/>
              </a:rPr>
              <a:t>  </a:t>
            </a:r>
            <a:endParaRPr lang="en-US" sz="2400" dirty="0">
              <a:latin typeface="+mj-lt"/>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1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48762733"/>
      </p:ext>
    </p:extLst>
  </p:cSld>
  <p:clrMapOvr>
    <a:masterClrMapping/>
  </p:clrMapOvr>
  <p:extLst>
    <p:ext uri="{6950BFC3-D8DA-4A85-94F7-54DA5524770B}">
      <p188:commentRel xmlns:p188="http://schemas.microsoft.com/office/powerpoint/2018/8/main" r:id="rId2"/>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46C512-B96D-885C-0E06-6ED0729B644B}"/>
              </a:ext>
            </a:extLst>
          </p:cNvPr>
          <p:cNvSpPr>
            <a:spLocks noGrp="1"/>
          </p:cNvSpPr>
          <p:nvPr>
            <p:ph idx="1"/>
          </p:nvPr>
        </p:nvSpPr>
        <p:spPr>
          <a:xfrm>
            <a:off x="288967" y="1099158"/>
            <a:ext cx="11614066" cy="4659683"/>
          </a:xfrm>
          <a:ln>
            <a:noFill/>
          </a:ln>
        </p:spPr>
        <p:txBody>
          <a:bodyPr>
            <a:noAutofit/>
          </a:bodyPr>
          <a:lstStyle/>
          <a:p>
            <a:pPr marL="0" indent="0">
              <a:buNone/>
            </a:pPr>
            <a:r>
              <a:rPr lang="en-US" sz="2200" b="1" dirty="0">
                <a:solidFill>
                  <a:srgbClr val="011F42"/>
                </a:solidFill>
              </a:rPr>
              <a:t>Medicaid offers long-term services and supports through a variety of mechanisms</a:t>
            </a:r>
          </a:p>
          <a:p>
            <a:pPr lvl="1"/>
            <a:r>
              <a:rPr lang="en-US" sz="2200" dirty="0">
                <a:solidFill>
                  <a:srgbClr val="011F42"/>
                </a:solidFill>
              </a:rPr>
              <a:t>Long Term Care – </a:t>
            </a:r>
            <a:r>
              <a:rPr lang="en-US" sz="2200" dirty="0"/>
              <a:t>provided in </a:t>
            </a:r>
            <a:r>
              <a:rPr lang="en-US" sz="2200" dirty="0">
                <a:solidFill>
                  <a:srgbClr val="011F42"/>
                </a:solidFill>
              </a:rPr>
              <a:t>institutional settings</a:t>
            </a:r>
          </a:p>
          <a:p>
            <a:pPr lvl="1"/>
            <a:r>
              <a:rPr lang="en-US" sz="2200" dirty="0">
                <a:solidFill>
                  <a:srgbClr val="011F42"/>
                </a:solidFill>
              </a:rPr>
              <a:t>Home and Community-Based Services (HCBS) – both state plan and waivers</a:t>
            </a:r>
          </a:p>
          <a:p>
            <a:pPr marL="0" indent="0">
              <a:buNone/>
            </a:pPr>
            <a:endParaRPr lang="en-US" sz="2200" dirty="0">
              <a:solidFill>
                <a:srgbClr val="011F42"/>
              </a:solidFill>
            </a:endParaRPr>
          </a:p>
          <a:p>
            <a:pPr marL="0" indent="0">
              <a:buNone/>
            </a:pPr>
            <a:r>
              <a:rPr lang="en-US" sz="2200" b="1" dirty="0">
                <a:solidFill>
                  <a:srgbClr val="011F42"/>
                </a:solidFill>
              </a:rPr>
              <a:t>HCBS can be further broken down by their funding mechanisms and their availability to Medicaid members</a:t>
            </a:r>
          </a:p>
          <a:p>
            <a:pPr lvl="1"/>
            <a:r>
              <a:rPr lang="en-US" sz="2200" dirty="0">
                <a:solidFill>
                  <a:srgbClr val="011F42"/>
                </a:solidFill>
              </a:rPr>
              <a:t>State Plan Services – must be offered to all eligible members, cannot have a waitlist, and cannot be geographically limited</a:t>
            </a:r>
          </a:p>
          <a:p>
            <a:pPr lvl="1"/>
            <a:r>
              <a:rPr lang="en-US" sz="2200" dirty="0">
                <a:solidFill>
                  <a:srgbClr val="011F42"/>
                </a:solidFill>
              </a:rPr>
              <a:t>Waiver Services – “waive” certain Medicaid requirements.  Theses services could be limited to available slots with a waitlist, allows for higher income limits than standard Medicaid, and creates unique services and supports not available to all Medicaid members</a:t>
            </a:r>
          </a:p>
        </p:txBody>
      </p:sp>
      <p:sp>
        <p:nvSpPr>
          <p:cNvPr id="4" name="Date Placeholder 3">
            <a:extLst>
              <a:ext uri="{FF2B5EF4-FFF2-40B4-BE49-F238E27FC236}">
                <a16:creationId xmlns:a16="http://schemas.microsoft.com/office/drawing/2014/main" id="{1521A280-868E-ECD3-8D11-C0A2E6A7A6E0}"/>
              </a:ext>
            </a:extLst>
          </p:cNvPr>
          <p:cNvSpPr>
            <a:spLocks noGrp="1"/>
          </p:cNvSpPr>
          <p:nvPr>
            <p:ph type="dt" sz="half" idx="10"/>
          </p:nvPr>
        </p:nvSpPr>
        <p:spPr/>
        <p:txBody>
          <a:bodyPr/>
          <a:lstStyle/>
          <a:p>
            <a:fld id="{579F6069-8263-4296-913A-BC2234E8D32B}" type="datetime1">
              <a:rPr lang="en-US" smtClean="0"/>
              <a:t>11/18/2024</a:t>
            </a:fld>
            <a:endParaRPr lang="en-US"/>
          </a:p>
        </p:txBody>
      </p:sp>
      <p:sp>
        <p:nvSpPr>
          <p:cNvPr id="6" name="Slide Number Placeholder 5">
            <a:extLst>
              <a:ext uri="{FF2B5EF4-FFF2-40B4-BE49-F238E27FC236}">
                <a16:creationId xmlns:a16="http://schemas.microsoft.com/office/drawing/2014/main" id="{A4BBAE3D-A25B-5B23-8E50-CEC7AC7B67CD}"/>
              </a:ext>
            </a:extLst>
          </p:cNvPr>
          <p:cNvSpPr>
            <a:spLocks noGrp="1"/>
          </p:cNvSpPr>
          <p:nvPr>
            <p:ph type="sldNum" sz="quarter" idx="12"/>
          </p:nvPr>
        </p:nvSpPr>
        <p:spPr/>
        <p:txBody>
          <a:bodyPr/>
          <a:lstStyle/>
          <a:p>
            <a:fld id="{C68AC1EC-23E2-4F0E-A5A4-674EC8DB954E}" type="slidenum">
              <a:rPr lang="en-US" smtClean="0"/>
              <a:t>4</a:t>
            </a:fld>
            <a:endParaRPr lang="en-US"/>
          </a:p>
        </p:txBody>
      </p:sp>
      <p:sp>
        <p:nvSpPr>
          <p:cNvPr id="9" name="Title 8">
            <a:extLst>
              <a:ext uri="{FF2B5EF4-FFF2-40B4-BE49-F238E27FC236}">
                <a16:creationId xmlns:a16="http://schemas.microsoft.com/office/drawing/2014/main" id="{EE527CD9-C8D1-FAE8-379F-5F3AF8D3DF48}"/>
              </a:ext>
            </a:extLst>
          </p:cNvPr>
          <p:cNvSpPr>
            <a:spLocks noGrp="1"/>
          </p:cNvSpPr>
          <p:nvPr>
            <p:ph type="title"/>
          </p:nvPr>
        </p:nvSpPr>
        <p:spPr>
          <a:xfrm>
            <a:off x="3521843" y="15001"/>
            <a:ext cx="8415738" cy="702605"/>
          </a:xfrm>
        </p:spPr>
        <p:txBody>
          <a:bodyPr/>
          <a:lstStyle/>
          <a:p>
            <a:pPr algn="r"/>
            <a:r>
              <a:rPr lang="en-US" sz="3600" dirty="0"/>
              <a:t>Medicaid Long-Term Services and Supports</a:t>
            </a:r>
          </a:p>
        </p:txBody>
      </p:sp>
      <p:sp>
        <p:nvSpPr>
          <p:cNvPr id="2" name="Footer Placeholder 3">
            <a:extLst>
              <a:ext uri="{FF2B5EF4-FFF2-40B4-BE49-F238E27FC236}">
                <a16:creationId xmlns:a16="http://schemas.microsoft.com/office/drawing/2014/main" id="{E1A83D80-FCA8-33A5-3500-311C77D88AB1}"/>
              </a:ext>
            </a:extLst>
          </p:cNvPr>
          <p:cNvSpPr>
            <a:spLocks noGrp="1"/>
          </p:cNvSpPr>
          <p:nvPr>
            <p:ph type="ftr" sz="quarter" idx="11"/>
          </p:nvPr>
        </p:nvSpPr>
        <p:spPr>
          <a:xfrm>
            <a:off x="4165600" y="6356351"/>
            <a:ext cx="3860800" cy="365125"/>
          </a:xfrm>
        </p:spPr>
        <p:txBody>
          <a:bodyPr/>
          <a:lstStyle/>
          <a:p>
            <a:pPr>
              <a:defRPr/>
            </a:pPr>
            <a:r>
              <a:rPr lang="en-US"/>
              <a:t>Department of Social Services</a:t>
            </a:r>
          </a:p>
        </p:txBody>
      </p:sp>
    </p:spTree>
    <p:extLst>
      <p:ext uri="{BB962C8B-B14F-4D97-AF65-F5344CB8AC3E}">
        <p14:creationId xmlns:p14="http://schemas.microsoft.com/office/powerpoint/2010/main" val="502203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46C512-B96D-885C-0E06-6ED0729B644B}"/>
              </a:ext>
            </a:extLst>
          </p:cNvPr>
          <p:cNvSpPr>
            <a:spLocks noGrp="1"/>
          </p:cNvSpPr>
          <p:nvPr>
            <p:ph idx="1"/>
          </p:nvPr>
        </p:nvSpPr>
        <p:spPr>
          <a:xfrm>
            <a:off x="39347" y="1099158"/>
            <a:ext cx="11863686" cy="5277165"/>
          </a:xfrm>
          <a:ln>
            <a:noFill/>
          </a:ln>
        </p:spPr>
        <p:txBody>
          <a:bodyPr>
            <a:noAutofit/>
          </a:bodyPr>
          <a:lstStyle/>
          <a:p>
            <a:pPr>
              <a:buNone/>
            </a:pPr>
            <a:r>
              <a:rPr lang="en-US" sz="2200" dirty="0">
                <a:solidFill>
                  <a:srgbClr val="83992A"/>
                </a:solidFill>
                <a:latin typeface="Calibri"/>
                <a:cs typeface="Arial"/>
              </a:rPr>
              <a:t>•</a:t>
            </a:r>
            <a:r>
              <a:rPr lang="en-US" dirty="0">
                <a:solidFill>
                  <a:schemeClr val="tx1"/>
                </a:solidFill>
                <a:latin typeface="Calibri"/>
                <a:cs typeface="Calibri"/>
              </a:rPr>
              <a:t>Medicaid State Plan Service</a:t>
            </a:r>
          </a:p>
          <a:p>
            <a:pPr>
              <a:buNone/>
            </a:pPr>
            <a:endParaRPr lang="en-US" dirty="0">
              <a:solidFill>
                <a:schemeClr val="tx1"/>
              </a:solidFill>
              <a:latin typeface="Calibri"/>
              <a:cs typeface="Calibri"/>
            </a:endParaRPr>
          </a:p>
          <a:p>
            <a:pPr>
              <a:buNone/>
            </a:pPr>
            <a:r>
              <a:rPr lang="en-US" dirty="0">
                <a:solidFill>
                  <a:schemeClr val="tx1"/>
                </a:solidFill>
                <a:latin typeface="Calibri"/>
                <a:cs typeface="Arial"/>
              </a:rPr>
              <a:t>•Available to active HUSKY</a:t>
            </a:r>
            <a:r>
              <a:rPr lang="en-US" strike="sngStrike" dirty="0">
                <a:solidFill>
                  <a:srgbClr val="FF0000"/>
                </a:solidFill>
                <a:latin typeface="Calibri"/>
                <a:cs typeface="Arial"/>
              </a:rPr>
              <a:t> </a:t>
            </a:r>
            <a:r>
              <a:rPr lang="en-US" dirty="0">
                <a:solidFill>
                  <a:schemeClr val="tx1"/>
                </a:solidFill>
                <a:latin typeface="Calibri"/>
                <a:cs typeface="Arial"/>
              </a:rPr>
              <a:t>A, C, and D participants who are</a:t>
            </a:r>
            <a:r>
              <a:rPr lang="en-US" dirty="0">
                <a:solidFill>
                  <a:schemeClr val="tx1"/>
                </a:solidFill>
                <a:latin typeface="Calibri"/>
                <a:cs typeface="Calibri"/>
              </a:rPr>
              <a:t> at nursing home level of care</a:t>
            </a:r>
          </a:p>
          <a:p>
            <a:pPr>
              <a:buNone/>
            </a:pPr>
            <a:endParaRPr lang="en-US" dirty="0">
              <a:solidFill>
                <a:schemeClr val="tx1"/>
              </a:solidFill>
              <a:latin typeface="Calibri"/>
              <a:cs typeface="Calibri"/>
            </a:endParaRPr>
          </a:p>
          <a:p>
            <a:pPr>
              <a:buNone/>
            </a:pPr>
            <a:r>
              <a:rPr lang="en-US" dirty="0">
                <a:solidFill>
                  <a:schemeClr val="tx1"/>
                </a:solidFill>
                <a:latin typeface="Calibri"/>
                <a:cs typeface="Arial"/>
              </a:rPr>
              <a:t>•</a:t>
            </a:r>
            <a:r>
              <a:rPr lang="en-US" dirty="0">
                <a:solidFill>
                  <a:schemeClr val="tx1"/>
                </a:solidFill>
                <a:latin typeface="Calibri"/>
                <a:cs typeface="Calibri"/>
              </a:rPr>
              <a:t>Services:</a:t>
            </a:r>
          </a:p>
          <a:p>
            <a:pPr>
              <a:buNone/>
            </a:pPr>
            <a:r>
              <a:rPr lang="en-US" dirty="0">
                <a:solidFill>
                  <a:schemeClr val="tx1"/>
                </a:solidFill>
                <a:latin typeface="Calibri"/>
                <a:cs typeface="Arial"/>
              </a:rPr>
              <a:t>         •</a:t>
            </a:r>
            <a:r>
              <a:rPr lang="en-US" dirty="0">
                <a:solidFill>
                  <a:schemeClr val="tx1"/>
                </a:solidFill>
                <a:latin typeface="Calibri"/>
                <a:cs typeface="Calibri"/>
              </a:rPr>
              <a:t>Self-directed PCA </a:t>
            </a:r>
            <a:r>
              <a:rPr lang="en-US" dirty="0">
                <a:solidFill>
                  <a:schemeClr val="tx1"/>
                </a:solidFill>
                <a:latin typeface="Calibri"/>
                <a:cs typeface="Arial"/>
              </a:rPr>
              <a:t>                            •</a:t>
            </a:r>
            <a:r>
              <a:rPr lang="en-US" dirty="0">
                <a:solidFill>
                  <a:schemeClr val="tx1"/>
                </a:solidFill>
                <a:latin typeface="Calibri"/>
                <a:cs typeface="Calibri"/>
              </a:rPr>
              <a:t>Home Delivered Meals</a:t>
            </a:r>
          </a:p>
          <a:p>
            <a:pPr>
              <a:buNone/>
            </a:pPr>
            <a:r>
              <a:rPr lang="en-US" dirty="0">
                <a:solidFill>
                  <a:schemeClr val="tx1"/>
                </a:solidFill>
                <a:latin typeface="Calibri"/>
                <a:cs typeface="Arial"/>
              </a:rPr>
              <a:t>         •</a:t>
            </a:r>
            <a:r>
              <a:rPr lang="en-US" dirty="0">
                <a:solidFill>
                  <a:schemeClr val="tx1"/>
                </a:solidFill>
                <a:latin typeface="Calibri"/>
                <a:cs typeface="Calibri"/>
              </a:rPr>
              <a:t>Support and Planning Coach         </a:t>
            </a:r>
            <a:r>
              <a:rPr lang="en-US" dirty="0">
                <a:solidFill>
                  <a:schemeClr val="tx1"/>
                </a:solidFill>
                <a:latin typeface="Calibri"/>
                <a:cs typeface="Arial"/>
              </a:rPr>
              <a:t>•</a:t>
            </a:r>
            <a:r>
              <a:rPr lang="en-US" dirty="0">
                <a:solidFill>
                  <a:schemeClr val="tx1"/>
                </a:solidFill>
                <a:latin typeface="Calibri"/>
                <a:cs typeface="Calibri"/>
              </a:rPr>
              <a:t>Health Coach-Nurse OT/PT/ST</a:t>
            </a:r>
          </a:p>
          <a:p>
            <a:pPr>
              <a:buNone/>
            </a:pPr>
            <a:r>
              <a:rPr lang="en-US" dirty="0">
                <a:solidFill>
                  <a:schemeClr val="tx1"/>
                </a:solidFill>
                <a:latin typeface="Calibri"/>
                <a:cs typeface="Arial"/>
              </a:rPr>
              <a:t>         •</a:t>
            </a:r>
            <a:r>
              <a:rPr lang="en-US" dirty="0">
                <a:solidFill>
                  <a:schemeClr val="tx1"/>
                </a:solidFill>
                <a:latin typeface="Calibri"/>
                <a:cs typeface="Calibri"/>
              </a:rPr>
              <a:t>Assistive Technology                       </a:t>
            </a:r>
            <a:r>
              <a:rPr lang="en-US" dirty="0">
                <a:solidFill>
                  <a:schemeClr val="tx1"/>
                </a:solidFill>
                <a:latin typeface="Calibri"/>
                <a:cs typeface="Arial"/>
              </a:rPr>
              <a:t>•</a:t>
            </a:r>
            <a:r>
              <a:rPr lang="en-US" dirty="0">
                <a:solidFill>
                  <a:schemeClr val="tx1"/>
                </a:solidFill>
                <a:latin typeface="Calibri"/>
                <a:cs typeface="Calibri"/>
              </a:rPr>
              <a:t>Environmental Modifications</a:t>
            </a:r>
          </a:p>
          <a:p>
            <a:pPr>
              <a:buNone/>
            </a:pPr>
            <a:r>
              <a:rPr lang="en-US" dirty="0">
                <a:solidFill>
                  <a:schemeClr val="tx1"/>
                </a:solidFill>
                <a:latin typeface="Calibri"/>
                <a:cs typeface="Arial"/>
              </a:rPr>
              <a:t>         •</a:t>
            </a:r>
            <a:r>
              <a:rPr lang="en-US" dirty="0">
                <a:solidFill>
                  <a:schemeClr val="tx1"/>
                </a:solidFill>
                <a:latin typeface="Calibri"/>
                <a:cs typeface="Calibri"/>
              </a:rPr>
              <a:t>Transition Services</a:t>
            </a:r>
          </a:p>
          <a:p>
            <a:pPr>
              <a:buNone/>
            </a:pPr>
            <a:endParaRPr lang="en-US" sz="1900" dirty="0">
              <a:solidFill>
                <a:schemeClr val="tx1"/>
              </a:solidFill>
              <a:latin typeface="Calibri"/>
              <a:cs typeface="Calibri"/>
            </a:endParaRPr>
          </a:p>
          <a:p>
            <a:pPr>
              <a:buNone/>
            </a:pPr>
            <a:endParaRPr lang="en-US" sz="2200" dirty="0">
              <a:solidFill>
                <a:schemeClr val="tx1"/>
              </a:solidFill>
              <a:latin typeface="Calibri"/>
              <a:cs typeface="Arial"/>
            </a:endParaRPr>
          </a:p>
          <a:p>
            <a:pPr marL="0" indent="0">
              <a:buNone/>
            </a:pPr>
            <a:endParaRPr lang="en-US" sz="2200" b="1" dirty="0">
              <a:solidFill>
                <a:srgbClr val="011F42"/>
              </a:solidFill>
              <a:cs typeface="Calibri"/>
            </a:endParaRPr>
          </a:p>
        </p:txBody>
      </p:sp>
      <p:sp>
        <p:nvSpPr>
          <p:cNvPr id="4" name="Date Placeholder 3">
            <a:extLst>
              <a:ext uri="{FF2B5EF4-FFF2-40B4-BE49-F238E27FC236}">
                <a16:creationId xmlns:a16="http://schemas.microsoft.com/office/drawing/2014/main" id="{1521A280-868E-ECD3-8D11-C0A2E6A7A6E0}"/>
              </a:ext>
            </a:extLst>
          </p:cNvPr>
          <p:cNvSpPr>
            <a:spLocks noGrp="1"/>
          </p:cNvSpPr>
          <p:nvPr>
            <p:ph type="dt" sz="half" idx="10"/>
          </p:nvPr>
        </p:nvSpPr>
        <p:spPr/>
        <p:txBody>
          <a:bodyPr/>
          <a:lstStyle/>
          <a:p>
            <a:fld id="{579F6069-8263-4296-913A-BC2234E8D32B}" type="datetime1">
              <a:rPr lang="en-US" smtClean="0"/>
              <a:t>11/18/2024</a:t>
            </a:fld>
            <a:endParaRPr lang="en-US"/>
          </a:p>
        </p:txBody>
      </p:sp>
      <p:sp>
        <p:nvSpPr>
          <p:cNvPr id="6" name="Slide Number Placeholder 5">
            <a:extLst>
              <a:ext uri="{FF2B5EF4-FFF2-40B4-BE49-F238E27FC236}">
                <a16:creationId xmlns:a16="http://schemas.microsoft.com/office/drawing/2014/main" id="{A4BBAE3D-A25B-5B23-8E50-CEC7AC7B67CD}"/>
              </a:ext>
            </a:extLst>
          </p:cNvPr>
          <p:cNvSpPr>
            <a:spLocks noGrp="1"/>
          </p:cNvSpPr>
          <p:nvPr>
            <p:ph type="sldNum" sz="quarter" idx="12"/>
          </p:nvPr>
        </p:nvSpPr>
        <p:spPr/>
        <p:txBody>
          <a:bodyPr/>
          <a:lstStyle/>
          <a:p>
            <a:fld id="{C68AC1EC-23E2-4F0E-A5A4-674EC8DB954E}" type="slidenum">
              <a:rPr lang="en-US" smtClean="0"/>
              <a:t>5</a:t>
            </a:fld>
            <a:endParaRPr lang="en-US"/>
          </a:p>
        </p:txBody>
      </p:sp>
      <p:sp>
        <p:nvSpPr>
          <p:cNvPr id="9" name="Title 8">
            <a:extLst>
              <a:ext uri="{FF2B5EF4-FFF2-40B4-BE49-F238E27FC236}">
                <a16:creationId xmlns:a16="http://schemas.microsoft.com/office/drawing/2014/main" id="{EE527CD9-C8D1-FAE8-379F-5F3AF8D3DF48}"/>
              </a:ext>
            </a:extLst>
          </p:cNvPr>
          <p:cNvSpPr>
            <a:spLocks noGrp="1"/>
          </p:cNvSpPr>
          <p:nvPr>
            <p:ph type="title"/>
          </p:nvPr>
        </p:nvSpPr>
        <p:spPr>
          <a:xfrm>
            <a:off x="3640084" y="28140"/>
            <a:ext cx="8397018" cy="571467"/>
          </a:xfrm>
        </p:spPr>
        <p:txBody>
          <a:bodyPr/>
          <a:lstStyle/>
          <a:p>
            <a:pPr algn="r"/>
            <a:r>
              <a:rPr lang="en-US" sz="3600" dirty="0">
                <a:latin typeface="Calibri Light"/>
                <a:cs typeface="Calibri"/>
              </a:rPr>
              <a:t>Community First Choice(CFC)</a:t>
            </a:r>
          </a:p>
        </p:txBody>
      </p:sp>
      <p:sp>
        <p:nvSpPr>
          <p:cNvPr id="2" name="Footer Placeholder 3">
            <a:extLst>
              <a:ext uri="{FF2B5EF4-FFF2-40B4-BE49-F238E27FC236}">
                <a16:creationId xmlns:a16="http://schemas.microsoft.com/office/drawing/2014/main" id="{E1A83D80-FCA8-33A5-3500-311C77D88AB1}"/>
              </a:ext>
            </a:extLst>
          </p:cNvPr>
          <p:cNvSpPr>
            <a:spLocks noGrp="1"/>
          </p:cNvSpPr>
          <p:nvPr>
            <p:ph type="ftr" sz="quarter" idx="11"/>
          </p:nvPr>
        </p:nvSpPr>
        <p:spPr>
          <a:xfrm>
            <a:off x="4165600" y="6356351"/>
            <a:ext cx="3860800" cy="365125"/>
          </a:xfrm>
        </p:spPr>
        <p:txBody>
          <a:bodyPr/>
          <a:lstStyle/>
          <a:p>
            <a:pPr>
              <a:defRPr/>
            </a:pPr>
            <a:r>
              <a:rPr lang="en-US"/>
              <a:t>Department of Social Services</a:t>
            </a:r>
          </a:p>
        </p:txBody>
      </p:sp>
    </p:spTree>
    <p:extLst>
      <p:ext uri="{BB962C8B-B14F-4D97-AF65-F5344CB8AC3E}">
        <p14:creationId xmlns:p14="http://schemas.microsoft.com/office/powerpoint/2010/main" val="2084795779"/>
      </p:ext>
    </p:extLst>
  </p:cSld>
  <p:clrMapOvr>
    <a:masterClrMapping/>
  </p:clrMapOvr>
  <p:extLst>
    <p:ext uri="{6950BFC3-D8DA-4A85-94F7-54DA5524770B}">
      <p188:commentRel xmlns:p188="http://schemas.microsoft.com/office/powerpoint/2018/8/main" r:id="rId2"/>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1FF404B1-6AEB-455A-98A8-6AF2FB126AE6}"/>
              </a:ext>
            </a:extLst>
          </p:cNvPr>
          <p:cNvSpPr>
            <a:spLocks noGrp="1"/>
          </p:cNvSpPr>
          <p:nvPr>
            <p:ph type="title"/>
          </p:nvPr>
        </p:nvSpPr>
        <p:spPr>
          <a:xfrm>
            <a:off x="3697014" y="0"/>
            <a:ext cx="8384495" cy="617220"/>
          </a:xfrm>
        </p:spPr>
        <p:txBody>
          <a:bodyPr/>
          <a:lstStyle/>
          <a:p>
            <a:pPr algn="r"/>
            <a:r>
              <a:rPr lang="en-US" sz="3600" dirty="0">
                <a:latin typeface="Calibri Light"/>
                <a:cs typeface="Calibri"/>
              </a:rPr>
              <a:t>CT Home Care Program For Elders</a:t>
            </a:r>
          </a:p>
        </p:txBody>
      </p:sp>
      <p:sp>
        <p:nvSpPr>
          <p:cNvPr id="10" name="Content Placeholder 9">
            <a:extLst>
              <a:ext uri="{FF2B5EF4-FFF2-40B4-BE49-F238E27FC236}">
                <a16:creationId xmlns:a16="http://schemas.microsoft.com/office/drawing/2014/main" id="{46681457-D9ED-4EEC-9D27-126FE3BEF389}"/>
              </a:ext>
            </a:extLst>
          </p:cNvPr>
          <p:cNvSpPr>
            <a:spLocks noGrp="1"/>
          </p:cNvSpPr>
          <p:nvPr>
            <p:ph idx="1"/>
          </p:nvPr>
        </p:nvSpPr>
        <p:spPr>
          <a:xfrm>
            <a:off x="5286375" y="982131"/>
            <a:ext cx="5601759" cy="4893735"/>
          </a:xfrm>
        </p:spPr>
        <p:txBody>
          <a:bodyPr vert="horz" wrap="square" lIns="91440" tIns="45720" rIns="91440" bIns="45720" numCol="1" anchor="t" anchorCtr="0" compatLnSpc="1">
            <a:prstTxWarp prst="textNoShape">
              <a:avLst/>
            </a:prstTxWarp>
            <a:noAutofit/>
          </a:bodyPr>
          <a:lstStyle/>
          <a:p>
            <a:pPr marL="0" indent="0" defTabSz="914400">
              <a:buNone/>
            </a:pPr>
            <a:r>
              <a:rPr lang="en-US" sz="2400" b="1" dirty="0">
                <a:solidFill>
                  <a:schemeClr val="tx1">
                    <a:lumMod val="85000"/>
                    <a:lumOff val="15000"/>
                  </a:schemeClr>
                </a:solidFill>
              </a:rPr>
              <a:t>Serves</a:t>
            </a:r>
            <a:endParaRPr lang="en-US" sz="2400" b="1" dirty="0">
              <a:solidFill>
                <a:schemeClr val="tx1">
                  <a:lumMod val="85000"/>
                  <a:lumOff val="15000"/>
                </a:schemeClr>
              </a:solidFill>
              <a:cs typeface="Calibri"/>
            </a:endParaRPr>
          </a:p>
          <a:p>
            <a:pPr defTabSz="914400"/>
            <a:r>
              <a:rPr lang="en-US" sz="2400" dirty="0">
                <a:solidFill>
                  <a:schemeClr val="tx1">
                    <a:lumMod val="85000"/>
                    <a:lumOff val="15000"/>
                  </a:schemeClr>
                </a:solidFill>
              </a:rPr>
              <a:t>Elders (65 years of age and older) at risk of institutionalization or </a:t>
            </a:r>
            <a:r>
              <a:rPr lang="en-US" sz="2400" dirty="0">
                <a:solidFill>
                  <a:schemeClr val="tx1"/>
                </a:solidFill>
              </a:rPr>
              <a:t>at </a:t>
            </a:r>
            <a:r>
              <a:rPr lang="en-US" sz="2400" dirty="0">
                <a:solidFill>
                  <a:schemeClr val="tx1">
                    <a:lumMod val="85000"/>
                    <a:lumOff val="15000"/>
                  </a:schemeClr>
                </a:solidFill>
              </a:rPr>
              <a:t>nursing home level of care who meet functional and financial eligibility criteria.   Nursing home level of care means the individual requires assistance with critical needs such as bathing, dressing, eating, toileting or taking medications. </a:t>
            </a:r>
            <a:endParaRPr lang="en-US" sz="2400" b="1" i="0" u="sng" dirty="0">
              <a:solidFill>
                <a:schemeClr val="tx1">
                  <a:lumMod val="85000"/>
                  <a:lumOff val="15000"/>
                </a:schemeClr>
              </a:solidFill>
              <a:effectLst/>
              <a:latin typeface="open-sans"/>
            </a:endParaRPr>
          </a:p>
          <a:p>
            <a:pPr marL="0" indent="0" defTabSz="914400">
              <a:buNone/>
            </a:pPr>
            <a:endParaRPr lang="en-US" sz="2400" b="1" u="sng" dirty="0">
              <a:solidFill>
                <a:schemeClr val="tx1">
                  <a:lumMod val="85000"/>
                  <a:lumOff val="15000"/>
                </a:schemeClr>
              </a:solidFill>
              <a:cs typeface="Calibri"/>
            </a:endParaRPr>
          </a:p>
          <a:p>
            <a:endParaRPr lang="en-US" dirty="0"/>
          </a:p>
        </p:txBody>
      </p:sp>
      <p:sp>
        <p:nvSpPr>
          <p:cNvPr id="11" name="Text Placeholder 10">
            <a:extLst>
              <a:ext uri="{FF2B5EF4-FFF2-40B4-BE49-F238E27FC236}">
                <a16:creationId xmlns:a16="http://schemas.microsoft.com/office/drawing/2014/main" id="{F46D2F4E-7300-4BC2-86AA-8E4437FD6685}"/>
              </a:ext>
            </a:extLst>
          </p:cNvPr>
          <p:cNvSpPr>
            <a:spLocks noGrp="1"/>
          </p:cNvSpPr>
          <p:nvPr>
            <p:ph type="body" sz="half" idx="2"/>
          </p:nvPr>
        </p:nvSpPr>
        <p:spPr>
          <a:xfrm>
            <a:off x="609601" y="1277446"/>
            <a:ext cx="3814016" cy="4848718"/>
          </a:xfrm>
        </p:spPr>
        <p:txBody>
          <a:bodyPr>
            <a:normAutofit/>
          </a:bodyPr>
          <a:lstStyle/>
          <a:p>
            <a:r>
              <a:rPr lang="en-US" sz="3200" b="1" dirty="0">
                <a:solidFill>
                  <a:schemeClr val="tx1"/>
                </a:solidFill>
              </a:rPr>
              <a:t>Connecticut Home Care Program for Elders (CHCPE)</a:t>
            </a:r>
            <a:endParaRPr lang="en-US" sz="3200" b="1" dirty="0">
              <a:solidFill>
                <a:schemeClr val="tx1"/>
              </a:solidFill>
              <a:cs typeface="Calibri"/>
            </a:endParaRPr>
          </a:p>
        </p:txBody>
      </p:sp>
      <p:pic>
        <p:nvPicPr>
          <p:cNvPr id="4098" name="Picture 2" descr="Older adults feel good about aging in spite of ageism">
            <a:extLst>
              <a:ext uri="{FF2B5EF4-FFF2-40B4-BE49-F238E27FC236}">
                <a16:creationId xmlns:a16="http://schemas.microsoft.com/office/drawing/2014/main" id="{EFA02275-F837-41CF-B94D-A5479882D2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041" y="3176166"/>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1841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pPr algn="r"/>
            <a:r>
              <a:rPr lang="en-US" dirty="0">
                <a:cs typeface="Calibri"/>
              </a:rPr>
              <a:t>              </a:t>
            </a:r>
            <a:r>
              <a:rPr lang="en-US" sz="3600" dirty="0">
                <a:cs typeface="Calibri"/>
              </a:rPr>
              <a:t>CHCPE</a:t>
            </a:r>
            <a:r>
              <a:rPr lang="en-US" dirty="0">
                <a:cs typeface="Calibri"/>
              </a:rPr>
              <a:t> </a:t>
            </a:r>
            <a:r>
              <a:rPr lang="en-US" sz="3600" dirty="0">
                <a:cs typeface="Calibri"/>
              </a:rPr>
              <a:t>Continued...</a:t>
            </a:r>
          </a:p>
        </p:txBody>
      </p:sp>
      <p:sp>
        <p:nvSpPr>
          <p:cNvPr id="55299" name="Content Placeholder 2"/>
          <p:cNvSpPr>
            <a:spLocks noGrp="1"/>
          </p:cNvSpPr>
          <p:nvPr>
            <p:ph idx="1"/>
          </p:nvPr>
        </p:nvSpPr>
        <p:spPr>
          <a:xfrm>
            <a:off x="438808" y="573089"/>
            <a:ext cx="11143592" cy="6907431"/>
          </a:xfrm>
        </p:spPr>
        <p:txBody>
          <a:bodyPr/>
          <a:lstStyle/>
          <a:p>
            <a:pPr marL="0" indent="0">
              <a:buNone/>
            </a:pPr>
            <a:endParaRPr lang="en-US" dirty="0"/>
          </a:p>
          <a:p>
            <a:r>
              <a:rPr lang="en-US" b="1" dirty="0">
                <a:solidFill>
                  <a:srgbClr val="262626"/>
                </a:solidFill>
                <a:latin typeface="Calibri"/>
                <a:cs typeface="Calibri"/>
              </a:rPr>
              <a:t>Category 1 </a:t>
            </a:r>
            <a:r>
              <a:rPr lang="en-US" dirty="0">
                <a:solidFill>
                  <a:srgbClr val="262626"/>
                </a:solidFill>
                <a:latin typeface="Calibri"/>
                <a:cs typeface="Calibri"/>
              </a:rPr>
              <a:t>is closed to new participants </a:t>
            </a:r>
            <a:r>
              <a:rPr lang="en-US" dirty="0">
                <a:solidFill>
                  <a:schemeClr val="tx1"/>
                </a:solidFill>
                <a:latin typeface="Calibri"/>
                <a:cs typeface="Calibri"/>
              </a:rPr>
              <a:t>with the exception of the assisted living demonstration program.  This program is fully state-funded. </a:t>
            </a:r>
            <a:endParaRPr lang="en-US" dirty="0">
              <a:solidFill>
                <a:schemeClr val="tx1"/>
              </a:solidFill>
              <a:latin typeface="Calibri"/>
            </a:endParaRPr>
          </a:p>
          <a:p>
            <a:r>
              <a:rPr lang="en-US" b="1" dirty="0">
                <a:solidFill>
                  <a:srgbClr val="262626"/>
                </a:solidFill>
                <a:latin typeface="Calibri"/>
                <a:cs typeface="Calibri"/>
              </a:rPr>
              <a:t>Category 2 </a:t>
            </a:r>
            <a:r>
              <a:rPr lang="en-US" dirty="0">
                <a:solidFill>
                  <a:srgbClr val="262626"/>
                </a:solidFill>
                <a:latin typeface="Calibri"/>
                <a:cs typeface="Calibri"/>
              </a:rPr>
              <a:t>is for individuals at nursing home level of care who do not qualify financially for Medicaid.  There is no income limit.  Asset limit for an individual is $46,242 and $61,656 for a couple with one or both receiving services. </a:t>
            </a:r>
            <a:r>
              <a:rPr lang="en-US" dirty="0">
                <a:solidFill>
                  <a:schemeClr val="tx1"/>
                </a:solidFill>
                <a:latin typeface="Calibri"/>
                <a:cs typeface="Calibri"/>
              </a:rPr>
              <a:t>This program is fully state-funded.</a:t>
            </a:r>
          </a:p>
          <a:p>
            <a:r>
              <a:rPr lang="en-US" b="1" dirty="0">
                <a:solidFill>
                  <a:srgbClr val="262626"/>
                </a:solidFill>
                <a:latin typeface="Calibri"/>
                <a:cs typeface="Calibri"/>
              </a:rPr>
              <a:t>Category 3</a:t>
            </a:r>
            <a:r>
              <a:rPr lang="en-US" dirty="0">
                <a:solidFill>
                  <a:srgbClr val="262626"/>
                </a:solidFill>
                <a:latin typeface="Calibri"/>
                <a:cs typeface="Calibri"/>
              </a:rPr>
              <a:t> </a:t>
            </a:r>
            <a:r>
              <a:rPr lang="en-US" dirty="0">
                <a:solidFill>
                  <a:schemeClr val="tx1"/>
                </a:solidFill>
                <a:latin typeface="Calibri"/>
                <a:cs typeface="Calibri"/>
              </a:rPr>
              <a:t>is the </a:t>
            </a:r>
            <a:r>
              <a:rPr lang="en-US" dirty="0">
                <a:solidFill>
                  <a:srgbClr val="262626"/>
                </a:solidFill>
                <a:latin typeface="Calibri"/>
                <a:cs typeface="Calibri"/>
              </a:rPr>
              <a:t>Medicaid Waiver </a:t>
            </a:r>
            <a:r>
              <a:rPr lang="en-US" dirty="0">
                <a:solidFill>
                  <a:schemeClr val="tx1"/>
                </a:solidFill>
                <a:latin typeface="Calibri"/>
                <a:cs typeface="Calibri"/>
              </a:rPr>
              <a:t>component </a:t>
            </a:r>
            <a:r>
              <a:rPr lang="en-US" dirty="0">
                <a:solidFill>
                  <a:srgbClr val="262626"/>
                </a:solidFill>
                <a:latin typeface="Calibri"/>
                <a:cs typeface="Calibri"/>
              </a:rPr>
              <a:t>for individuals with extensive home care needs who would otherwise be in a nursing home and who qualify for Medicaid.  </a:t>
            </a:r>
            <a:endParaRPr lang="en-US" dirty="0">
              <a:latin typeface="Calibri"/>
              <a:cs typeface="Calibri"/>
            </a:endParaRPr>
          </a:p>
          <a:p>
            <a:r>
              <a:rPr lang="en-US" b="1" dirty="0">
                <a:solidFill>
                  <a:srgbClr val="262626"/>
                </a:solidFill>
                <a:latin typeface="Calibri"/>
                <a:cs typeface="Calibri"/>
              </a:rPr>
              <a:t>Category 4 </a:t>
            </a:r>
            <a:r>
              <a:rPr lang="en-US" dirty="0">
                <a:solidFill>
                  <a:srgbClr val="262626"/>
                </a:solidFill>
                <a:latin typeface="Calibri"/>
                <a:cs typeface="Calibri"/>
              </a:rPr>
              <a:t>is the CT Home </a:t>
            </a:r>
            <a:r>
              <a:rPr lang="en-US" dirty="0">
                <a:solidFill>
                  <a:schemeClr val="tx1"/>
                </a:solidFill>
                <a:latin typeface="Calibri"/>
                <a:cs typeface="Calibri"/>
              </a:rPr>
              <a:t>Ca</a:t>
            </a:r>
            <a:r>
              <a:rPr lang="en-US" dirty="0">
                <a:solidFill>
                  <a:srgbClr val="262626"/>
                </a:solidFill>
                <a:latin typeface="Calibri"/>
                <a:cs typeface="Calibri"/>
              </a:rPr>
              <a:t>re Program for Disabled Adults. This is a 100-person program that serves individuals 18-64 years of age who have a degenerative neurological condition. The individual cannot be active on or eligible for Medicaid. </a:t>
            </a:r>
            <a:r>
              <a:rPr lang="en-US" dirty="0">
                <a:solidFill>
                  <a:schemeClr val="tx1"/>
                </a:solidFill>
                <a:latin typeface="Calibri"/>
                <a:cs typeface="Calibri"/>
              </a:rPr>
              <a:t>This program is fully state-funded.</a:t>
            </a:r>
          </a:p>
          <a:p>
            <a:r>
              <a:rPr lang="en-US" b="1" dirty="0">
                <a:solidFill>
                  <a:srgbClr val="262626"/>
                </a:solidFill>
                <a:latin typeface="Calibri"/>
                <a:cs typeface="Calibri"/>
              </a:rPr>
              <a:t>Category 5</a:t>
            </a:r>
            <a:r>
              <a:rPr lang="en-US" dirty="0">
                <a:solidFill>
                  <a:srgbClr val="262626"/>
                </a:solidFill>
                <a:latin typeface="Calibri"/>
                <a:cs typeface="Calibri"/>
              </a:rPr>
              <a:t> is for individuals with limited home care needs who are categorically eligible for Medicaid (H</a:t>
            </a:r>
            <a:r>
              <a:rPr lang="en-US" dirty="0">
                <a:solidFill>
                  <a:schemeClr val="tx1"/>
                </a:solidFill>
                <a:latin typeface="Calibri"/>
                <a:cs typeface="Calibri"/>
              </a:rPr>
              <a:t>USKY </a:t>
            </a:r>
            <a:r>
              <a:rPr lang="en-US" dirty="0">
                <a:solidFill>
                  <a:srgbClr val="262626"/>
                </a:solidFill>
                <a:latin typeface="Calibri"/>
                <a:cs typeface="Calibri"/>
              </a:rPr>
              <a:t>C). Income limit is 150% of </a:t>
            </a:r>
            <a:r>
              <a:rPr lang="en-US" dirty="0">
                <a:solidFill>
                  <a:schemeClr val="tx1"/>
                </a:solidFill>
                <a:latin typeface="Calibri"/>
                <a:cs typeface="Calibri"/>
              </a:rPr>
              <a:t>the federal poverty level (FPL), </a:t>
            </a:r>
            <a:r>
              <a:rPr lang="en-US" dirty="0">
                <a:solidFill>
                  <a:srgbClr val="262626"/>
                </a:solidFill>
                <a:latin typeface="Calibri"/>
                <a:cs typeface="Calibri"/>
              </a:rPr>
              <a:t>$1,883/month.  </a:t>
            </a:r>
            <a:endParaRPr lang="en-US" dirty="0">
              <a:latin typeface="Calibri"/>
              <a:cs typeface="Calibri"/>
            </a:endParaRPr>
          </a:p>
          <a:p>
            <a:endParaRPr lang="en-US" dirty="0">
              <a:solidFill>
                <a:schemeClr val="tx1"/>
              </a:solidFill>
              <a:cs typeface="Calibri"/>
            </a:endParaRPr>
          </a:p>
        </p:txBody>
      </p:sp>
      <p:sp>
        <p:nvSpPr>
          <p:cNvPr id="55300" name="Footer Placeholder 1"/>
          <p:cNvSpPr>
            <a:spLocks noGrp="1"/>
          </p:cNvSpPr>
          <p:nvPr>
            <p:ph type="ftr" sz="quarter" idx="11"/>
          </p:nvPr>
        </p:nvSpPr>
        <p:spPr>
          <a:noFill/>
        </p:spPr>
        <p:txBody>
          <a:bodyPr/>
          <a:lstStyle/>
          <a:p>
            <a:r>
              <a:rPr lang="en-US" dirty="0"/>
              <a:t>P</a:t>
            </a:r>
            <a:endParaRPr lang="en-US" dirty="0">
              <a:cs typeface="Calibri"/>
            </a:endParaRPr>
          </a:p>
        </p:txBody>
      </p:sp>
      <p:sp>
        <p:nvSpPr>
          <p:cNvPr id="55297" name="Rectangle 13"/>
          <p:cNvSpPr>
            <a:spLocks noGrp="1" noChangeArrowheads="1"/>
          </p:cNvSpPr>
          <p:nvPr>
            <p:ph type="sldNum" sz="quarter" idx="12"/>
          </p:nvPr>
        </p:nvSpPr>
        <p:spPr>
          <a:noFill/>
        </p:spPr>
        <p:txBody>
          <a:bodyPr/>
          <a:lstStyle/>
          <a:p>
            <a:fld id="{E731CC42-9549-4E68-B426-155C1132C424}" type="slidenum">
              <a:rPr lang="en-US" smtClean="0"/>
              <a:pPr/>
              <a:t>7</a:t>
            </a:fld>
            <a:endParaRPr lang="en-US" dirty="0"/>
          </a:p>
        </p:txBody>
      </p:sp>
    </p:spTree>
    <p:extLst>
      <p:ext uri="{BB962C8B-B14F-4D97-AF65-F5344CB8AC3E}">
        <p14:creationId xmlns:p14="http://schemas.microsoft.com/office/powerpoint/2010/main" val="1964472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pPr algn="r"/>
            <a:r>
              <a:rPr lang="en-US" dirty="0">
                <a:cs typeface="Calibri"/>
              </a:rPr>
              <a:t>              </a:t>
            </a:r>
            <a:r>
              <a:rPr lang="en-US" sz="3600" dirty="0">
                <a:cs typeface="Calibri"/>
              </a:rPr>
              <a:t>CHCPE Continued...</a:t>
            </a:r>
          </a:p>
        </p:txBody>
      </p:sp>
      <p:sp>
        <p:nvSpPr>
          <p:cNvPr id="55299" name="Content Placeholder 2"/>
          <p:cNvSpPr>
            <a:spLocks noGrp="1"/>
          </p:cNvSpPr>
          <p:nvPr>
            <p:ph idx="1"/>
          </p:nvPr>
        </p:nvSpPr>
        <p:spPr>
          <a:xfrm>
            <a:off x="438808" y="939801"/>
            <a:ext cx="11143592" cy="5781675"/>
          </a:xfrm>
        </p:spPr>
        <p:txBody>
          <a:bodyPr/>
          <a:lstStyle/>
          <a:p>
            <a:pPr marL="0" indent="0">
              <a:buNone/>
            </a:pPr>
            <a:r>
              <a:rPr lang="en-US" b="1" dirty="0">
                <a:solidFill>
                  <a:schemeClr val="tx1"/>
                </a:solidFill>
                <a:latin typeface="Calibri"/>
                <a:cs typeface="Calibri"/>
              </a:rPr>
              <a:t>Services </a:t>
            </a:r>
          </a:p>
          <a:p>
            <a:r>
              <a:rPr lang="en-US" dirty="0">
                <a:solidFill>
                  <a:schemeClr val="tx1"/>
                </a:solidFill>
                <a:latin typeface="Calibri"/>
                <a:cs typeface="Calibri"/>
              </a:rPr>
              <a:t>Adult day health, homemaker, companion, emergency response system, home delivered meals, chore, mental health counseling,  assisted living, personal care attendant, assistive technology, adult family living, care management, environmental accessibility adaptations, transportation, chronic disease self-management, respite</a:t>
            </a:r>
          </a:p>
        </p:txBody>
      </p:sp>
      <p:sp>
        <p:nvSpPr>
          <p:cNvPr id="55300" name="Footer Placeholder 1"/>
          <p:cNvSpPr>
            <a:spLocks noGrp="1"/>
          </p:cNvSpPr>
          <p:nvPr>
            <p:ph type="ftr" sz="quarter" idx="11"/>
          </p:nvPr>
        </p:nvSpPr>
        <p:spPr>
          <a:noFill/>
        </p:spPr>
        <p:txBody>
          <a:bodyPr/>
          <a:lstStyle/>
          <a:p>
            <a:r>
              <a:rPr lang="en-US" dirty="0"/>
              <a:t>P</a:t>
            </a:r>
            <a:endParaRPr lang="en-US" dirty="0">
              <a:cs typeface="Calibri"/>
            </a:endParaRPr>
          </a:p>
        </p:txBody>
      </p:sp>
      <p:sp>
        <p:nvSpPr>
          <p:cNvPr id="55297" name="Rectangle 13"/>
          <p:cNvSpPr>
            <a:spLocks noGrp="1" noChangeArrowheads="1"/>
          </p:cNvSpPr>
          <p:nvPr>
            <p:ph type="sldNum" sz="quarter" idx="12"/>
          </p:nvPr>
        </p:nvSpPr>
        <p:spPr>
          <a:noFill/>
        </p:spPr>
        <p:txBody>
          <a:bodyPr/>
          <a:lstStyle/>
          <a:p>
            <a:fld id="{E731CC42-9549-4E68-B426-155C1132C424}" type="slidenum">
              <a:rPr lang="en-US" smtClean="0"/>
              <a:pPr/>
              <a:t>8</a:t>
            </a:fld>
            <a:endParaRPr lang="en-US" dirty="0"/>
          </a:p>
        </p:txBody>
      </p:sp>
    </p:spTree>
    <p:extLst>
      <p:ext uri="{BB962C8B-B14F-4D97-AF65-F5344CB8AC3E}">
        <p14:creationId xmlns:p14="http://schemas.microsoft.com/office/powerpoint/2010/main" val="189806674"/>
      </p:ext>
    </p:extLst>
  </p:cSld>
  <p:clrMapOvr>
    <a:masterClrMapping/>
  </p:clrMapOvr>
  <p:extLst>
    <p:ext uri="{6950BFC3-D8DA-4A85-94F7-54DA5524770B}">
      <p188:commentRel xmlns:p188="http://schemas.microsoft.com/office/powerpoint/2018/8/main" r:id="rId3"/>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46C512-B96D-885C-0E06-6ED0729B644B}"/>
              </a:ext>
            </a:extLst>
          </p:cNvPr>
          <p:cNvSpPr>
            <a:spLocks noGrp="1"/>
          </p:cNvSpPr>
          <p:nvPr>
            <p:ph idx="1"/>
          </p:nvPr>
        </p:nvSpPr>
        <p:spPr>
          <a:xfrm>
            <a:off x="331470" y="1007192"/>
            <a:ext cx="11487150" cy="5539923"/>
          </a:xfrm>
          <a:ln>
            <a:noFill/>
          </a:ln>
        </p:spPr>
        <p:txBody>
          <a:bodyPr>
            <a:noAutofit/>
          </a:bodyPr>
          <a:lstStyle/>
          <a:p>
            <a:pPr>
              <a:buNone/>
            </a:pPr>
            <a:r>
              <a:rPr lang="en-US" b="1" dirty="0">
                <a:solidFill>
                  <a:schemeClr val="tx1"/>
                </a:solidFill>
                <a:latin typeface="Calibri"/>
                <a:cs typeface="Arial"/>
              </a:rPr>
              <a:t>Serves</a:t>
            </a:r>
            <a:endParaRPr lang="en-US" dirty="0">
              <a:solidFill>
                <a:schemeClr val="tx1"/>
              </a:solidFill>
              <a:latin typeface="Calibri"/>
              <a:cs typeface="Calibri"/>
            </a:endParaRPr>
          </a:p>
          <a:p>
            <a:pPr>
              <a:buNone/>
            </a:pPr>
            <a:r>
              <a:rPr lang="en-US" dirty="0">
                <a:solidFill>
                  <a:schemeClr val="tx1"/>
                </a:solidFill>
                <a:latin typeface="Calibri"/>
                <a:cs typeface="Arial"/>
              </a:rPr>
              <a:t>• Individuals 18-64 who have a significant need for hands</a:t>
            </a:r>
            <a:r>
              <a:rPr lang="en-US" dirty="0">
                <a:solidFill>
                  <a:srgbClr val="FF0000"/>
                </a:solidFill>
                <a:latin typeface="Calibri"/>
                <a:cs typeface="Arial"/>
              </a:rPr>
              <a:t>-</a:t>
            </a:r>
            <a:r>
              <a:rPr lang="en-US" dirty="0">
                <a:solidFill>
                  <a:schemeClr val="tx1"/>
                </a:solidFill>
                <a:latin typeface="Calibri"/>
                <a:cs typeface="Arial"/>
              </a:rPr>
              <a:t>on assistance with at least two activities of daily living (eating, bathing, dressing, transferring, toileting)</a:t>
            </a:r>
            <a:endParaRPr lang="en-US" dirty="0">
              <a:solidFill>
                <a:schemeClr val="tx1"/>
              </a:solidFill>
              <a:latin typeface="Calibri"/>
              <a:cs typeface="Calibri"/>
            </a:endParaRPr>
          </a:p>
          <a:p>
            <a:pPr>
              <a:buNone/>
            </a:pPr>
            <a:endParaRPr lang="en-US" dirty="0">
              <a:solidFill>
                <a:schemeClr val="tx1"/>
              </a:solidFill>
              <a:latin typeface="Calibri"/>
              <a:cs typeface="Arial"/>
            </a:endParaRPr>
          </a:p>
          <a:p>
            <a:pPr>
              <a:buNone/>
            </a:pPr>
            <a:r>
              <a:rPr lang="en-US" b="1" dirty="0">
                <a:solidFill>
                  <a:schemeClr val="tx1"/>
                </a:solidFill>
                <a:latin typeface="Calibri"/>
                <a:cs typeface="Arial"/>
              </a:rPr>
              <a:t>Services</a:t>
            </a:r>
            <a:endParaRPr lang="en-US" dirty="0">
              <a:solidFill>
                <a:schemeClr val="tx1"/>
              </a:solidFill>
              <a:latin typeface="Calibri"/>
              <a:cs typeface="Calibri"/>
            </a:endParaRPr>
          </a:p>
          <a:p>
            <a:pPr>
              <a:buNone/>
            </a:pPr>
            <a:r>
              <a:rPr lang="en-US" dirty="0">
                <a:solidFill>
                  <a:schemeClr val="tx1"/>
                </a:solidFill>
                <a:latin typeface="Calibri"/>
                <a:cs typeface="Arial"/>
              </a:rPr>
              <a:t>•  Agency-based personal care assistance, adult day health, home delivered meals, adult family living, mental health counseling</a:t>
            </a:r>
            <a:endParaRPr lang="en-US" dirty="0">
              <a:solidFill>
                <a:schemeClr val="tx1"/>
              </a:solidFill>
              <a:latin typeface="Calibri"/>
              <a:cs typeface="Calibri"/>
            </a:endParaRPr>
          </a:p>
          <a:p>
            <a:pPr>
              <a:buNone/>
            </a:pPr>
            <a:endParaRPr lang="en-US" dirty="0">
              <a:solidFill>
                <a:schemeClr val="tx1"/>
              </a:solidFill>
              <a:latin typeface="Calibri"/>
              <a:cs typeface="Arial"/>
            </a:endParaRPr>
          </a:p>
          <a:p>
            <a:pPr>
              <a:buNone/>
            </a:pPr>
            <a:r>
              <a:rPr lang="en-US" b="1" dirty="0">
                <a:solidFill>
                  <a:schemeClr val="tx1"/>
                </a:solidFill>
                <a:latin typeface="Calibri"/>
                <a:cs typeface="Arial"/>
              </a:rPr>
              <a:t>Notes</a:t>
            </a:r>
            <a:r>
              <a:rPr lang="en-US" dirty="0">
                <a:solidFill>
                  <a:schemeClr val="tx1"/>
                </a:solidFill>
                <a:latin typeface="Calibri"/>
                <a:cs typeface="Arial"/>
              </a:rPr>
              <a:t>  </a:t>
            </a:r>
            <a:endParaRPr lang="en-US" dirty="0">
              <a:solidFill>
                <a:schemeClr val="tx1"/>
              </a:solidFill>
              <a:latin typeface="Calibri"/>
              <a:cs typeface="Calibri"/>
            </a:endParaRPr>
          </a:p>
          <a:p>
            <a:pPr>
              <a:buNone/>
            </a:pPr>
            <a:r>
              <a:rPr lang="en-US" dirty="0">
                <a:solidFill>
                  <a:schemeClr val="tx1"/>
                </a:solidFill>
                <a:latin typeface="Calibri"/>
                <a:cs typeface="Calibri"/>
              </a:rPr>
              <a:t>• </a:t>
            </a:r>
            <a:r>
              <a:rPr lang="en-US" sz="1200" dirty="0">
                <a:solidFill>
                  <a:schemeClr val="tx1"/>
                </a:solidFill>
                <a:latin typeface="Calibri"/>
                <a:cs typeface="Calibri"/>
              </a:rPr>
              <a:t> </a:t>
            </a:r>
            <a:r>
              <a:rPr lang="en-US" dirty="0">
                <a:solidFill>
                  <a:schemeClr val="tx1"/>
                </a:solidFill>
                <a:latin typeface="Calibri"/>
                <a:cs typeface="Arial"/>
              </a:rPr>
              <a:t>Waiting list applies</a:t>
            </a:r>
            <a:r>
              <a:rPr lang="en-US" strike="sngStrike" dirty="0">
                <a:solidFill>
                  <a:srgbClr val="FF0000"/>
                </a:solidFill>
                <a:latin typeface="Calibri"/>
                <a:cs typeface="Arial"/>
              </a:rPr>
              <a:t>.</a:t>
            </a:r>
            <a:endParaRPr lang="en-US" strike="sngStrike" dirty="0">
              <a:solidFill>
                <a:srgbClr val="FF0000"/>
              </a:solidFill>
              <a:latin typeface="Calibri"/>
              <a:cs typeface="Calibri"/>
            </a:endParaRPr>
          </a:p>
          <a:p>
            <a:pPr>
              <a:buNone/>
            </a:pPr>
            <a:endParaRPr lang="en-US" dirty="0">
              <a:solidFill>
                <a:schemeClr val="tx1"/>
              </a:solidFill>
              <a:cs typeface="Arial"/>
            </a:endParaRPr>
          </a:p>
        </p:txBody>
      </p:sp>
      <p:sp>
        <p:nvSpPr>
          <p:cNvPr id="4" name="Date Placeholder 3">
            <a:extLst>
              <a:ext uri="{FF2B5EF4-FFF2-40B4-BE49-F238E27FC236}">
                <a16:creationId xmlns:a16="http://schemas.microsoft.com/office/drawing/2014/main" id="{1521A280-868E-ECD3-8D11-C0A2E6A7A6E0}"/>
              </a:ext>
            </a:extLst>
          </p:cNvPr>
          <p:cNvSpPr>
            <a:spLocks noGrp="1"/>
          </p:cNvSpPr>
          <p:nvPr>
            <p:ph type="dt" sz="half" idx="10"/>
          </p:nvPr>
        </p:nvSpPr>
        <p:spPr/>
        <p:txBody>
          <a:bodyPr/>
          <a:lstStyle/>
          <a:p>
            <a:fld id="{579F6069-8263-4296-913A-BC2234E8D32B}" type="datetime1">
              <a:rPr lang="en-US" smtClean="0"/>
              <a:t>11/18/2024</a:t>
            </a:fld>
            <a:endParaRPr lang="en-US"/>
          </a:p>
        </p:txBody>
      </p:sp>
      <p:sp>
        <p:nvSpPr>
          <p:cNvPr id="6" name="Slide Number Placeholder 5">
            <a:extLst>
              <a:ext uri="{FF2B5EF4-FFF2-40B4-BE49-F238E27FC236}">
                <a16:creationId xmlns:a16="http://schemas.microsoft.com/office/drawing/2014/main" id="{A4BBAE3D-A25B-5B23-8E50-CEC7AC7B67CD}"/>
              </a:ext>
            </a:extLst>
          </p:cNvPr>
          <p:cNvSpPr>
            <a:spLocks noGrp="1"/>
          </p:cNvSpPr>
          <p:nvPr>
            <p:ph type="sldNum" sz="quarter" idx="12"/>
          </p:nvPr>
        </p:nvSpPr>
        <p:spPr/>
        <p:txBody>
          <a:bodyPr/>
          <a:lstStyle/>
          <a:p>
            <a:fld id="{C68AC1EC-23E2-4F0E-A5A4-674EC8DB954E}" type="slidenum">
              <a:rPr lang="en-US" smtClean="0"/>
              <a:t>9</a:t>
            </a:fld>
            <a:endParaRPr lang="en-US"/>
          </a:p>
        </p:txBody>
      </p:sp>
      <p:sp>
        <p:nvSpPr>
          <p:cNvPr id="9" name="Title 8">
            <a:extLst>
              <a:ext uri="{FF2B5EF4-FFF2-40B4-BE49-F238E27FC236}">
                <a16:creationId xmlns:a16="http://schemas.microsoft.com/office/drawing/2014/main" id="{EE527CD9-C8D1-FAE8-379F-5F3AF8D3DF48}"/>
              </a:ext>
            </a:extLst>
          </p:cNvPr>
          <p:cNvSpPr>
            <a:spLocks noGrp="1"/>
          </p:cNvSpPr>
          <p:nvPr>
            <p:ph type="title"/>
          </p:nvPr>
        </p:nvSpPr>
        <p:spPr>
          <a:xfrm>
            <a:off x="3653222" y="136525"/>
            <a:ext cx="8371137" cy="457836"/>
          </a:xfrm>
        </p:spPr>
        <p:txBody>
          <a:bodyPr/>
          <a:lstStyle/>
          <a:p>
            <a:pPr algn="r"/>
            <a:r>
              <a:rPr lang="en-US" sz="3600" dirty="0">
                <a:latin typeface="Calibri Light"/>
                <a:cs typeface="Calibri"/>
              </a:rPr>
              <a:t>Personal Care Assistance Waiver</a:t>
            </a:r>
          </a:p>
        </p:txBody>
      </p:sp>
      <p:sp>
        <p:nvSpPr>
          <p:cNvPr id="2" name="Footer Placeholder 3">
            <a:extLst>
              <a:ext uri="{FF2B5EF4-FFF2-40B4-BE49-F238E27FC236}">
                <a16:creationId xmlns:a16="http://schemas.microsoft.com/office/drawing/2014/main" id="{E1A83D80-FCA8-33A5-3500-311C77D88AB1}"/>
              </a:ext>
            </a:extLst>
          </p:cNvPr>
          <p:cNvSpPr>
            <a:spLocks noGrp="1"/>
          </p:cNvSpPr>
          <p:nvPr>
            <p:ph type="ftr" sz="quarter" idx="11"/>
          </p:nvPr>
        </p:nvSpPr>
        <p:spPr>
          <a:xfrm>
            <a:off x="4165600" y="6356351"/>
            <a:ext cx="3860800" cy="365125"/>
          </a:xfrm>
        </p:spPr>
        <p:txBody>
          <a:bodyPr/>
          <a:lstStyle/>
          <a:p>
            <a:pPr>
              <a:defRPr/>
            </a:pPr>
            <a:r>
              <a:rPr lang="en-US"/>
              <a:t>Department of Social Services</a:t>
            </a:r>
          </a:p>
        </p:txBody>
      </p:sp>
    </p:spTree>
    <p:extLst>
      <p:ext uri="{BB962C8B-B14F-4D97-AF65-F5344CB8AC3E}">
        <p14:creationId xmlns:p14="http://schemas.microsoft.com/office/powerpoint/2010/main" val="3855907338"/>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64D215F5A632B4FA9B452C638110D9D" ma:contentTypeVersion="14" ma:contentTypeDescription="Create a new document." ma:contentTypeScope="" ma:versionID="f9440ac06c399889c6f6587f340e703f">
  <xsd:schema xmlns:xsd="http://www.w3.org/2001/XMLSchema" xmlns:xs="http://www.w3.org/2001/XMLSchema" xmlns:p="http://schemas.microsoft.com/office/2006/metadata/properties" xmlns:ns2="802338dc-02c2-4e6e-8230-9e4fb42ce383" xmlns:ns3="d169b6c5-98a4-414e-88cc-cb967ca46944" targetNamespace="http://schemas.microsoft.com/office/2006/metadata/properties" ma:root="true" ma:fieldsID="767ced176ed0fb7034196811f240a167" ns2:_="" ns3:_="">
    <xsd:import namespace="802338dc-02c2-4e6e-8230-9e4fb42ce383"/>
    <xsd:import namespace="d169b6c5-98a4-414e-88cc-cb967ca46944"/>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SearchProperties"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2338dc-02c2-4e6e-8230-9e4fb42ce3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d1cef858-724f-4208-b815-ca5b52c2048e"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169b6c5-98a4-414e-88cc-cb967ca46944"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6ff5c6b4-c5c1-406a-a9c7-9d2749801831}" ma:internalName="TaxCatchAll" ma:showField="CatchAllData" ma:web="d169b6c5-98a4-414e-88cc-cb967ca46944">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02338dc-02c2-4e6e-8230-9e4fb42ce383">
      <Terms xmlns="http://schemas.microsoft.com/office/infopath/2007/PartnerControls"/>
    </lcf76f155ced4ddcb4097134ff3c332f>
    <TaxCatchAll xmlns="d169b6c5-98a4-414e-88cc-cb967ca46944" xsi:nil="true"/>
  </documentManagement>
</p:properties>
</file>

<file path=customXml/itemProps1.xml><?xml version="1.0" encoding="utf-8"?>
<ds:datastoreItem xmlns:ds="http://schemas.openxmlformats.org/officeDocument/2006/customXml" ds:itemID="{A1131E13-7596-4FAE-B486-614F371B8392}">
  <ds:schemaRefs>
    <ds:schemaRef ds:uri="http://schemas.microsoft.com/sharepoint/v3/contenttype/forms"/>
  </ds:schemaRefs>
</ds:datastoreItem>
</file>

<file path=customXml/itemProps2.xml><?xml version="1.0" encoding="utf-8"?>
<ds:datastoreItem xmlns:ds="http://schemas.openxmlformats.org/officeDocument/2006/customXml" ds:itemID="{985BF4EB-7897-4446-9910-41F63DE97800}"/>
</file>

<file path=customXml/itemProps3.xml><?xml version="1.0" encoding="utf-8"?>
<ds:datastoreItem xmlns:ds="http://schemas.openxmlformats.org/officeDocument/2006/customXml" ds:itemID="{34FE7729-FF17-43E9-BFB6-730DABBDD9D5}">
  <ds:schemaRefs>
    <ds:schemaRef ds:uri="26e7f4b6-3714-4cf5-b0ae-a47b16f23eba"/>
    <ds:schemaRef ds:uri="c867d1a5-5827-4927-b797-91c0fe867b8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72</TotalTime>
  <Words>1291</Words>
  <Application>Microsoft Office PowerPoint</Application>
  <PresentationFormat>Widescreen</PresentationFormat>
  <Paragraphs>142</Paragraphs>
  <Slides>13</Slides>
  <Notes>4</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13</vt:i4>
      </vt:variant>
    </vt:vector>
  </HeadingPairs>
  <TitlesOfParts>
    <vt:vector size="22" baseType="lpstr">
      <vt:lpstr>Arial</vt:lpstr>
      <vt:lpstr>Calibri</vt:lpstr>
      <vt:lpstr>Calibri Light</vt:lpstr>
      <vt:lpstr>Gill Sans MT</vt:lpstr>
      <vt:lpstr>open-sans</vt:lpstr>
      <vt:lpstr>Wingdings</vt:lpstr>
      <vt:lpstr>Wingdings 2</vt:lpstr>
      <vt:lpstr>Dividend</vt:lpstr>
      <vt:lpstr>2_Office Theme</vt:lpstr>
      <vt:lpstr>PowerPoint Presentation</vt:lpstr>
      <vt:lpstr>                   HUSKY Overview</vt:lpstr>
      <vt:lpstr>Medicaid Long-Term Services and Supports </vt:lpstr>
      <vt:lpstr>Medicaid Long-Term Services and Supports</vt:lpstr>
      <vt:lpstr>Community First Choice(CFC)</vt:lpstr>
      <vt:lpstr>CT Home Care Program For Elders</vt:lpstr>
      <vt:lpstr>              CHCPE Continued...</vt:lpstr>
      <vt:lpstr>              CHCPE Continued...</vt:lpstr>
      <vt:lpstr>Personal Care Assistance Waiver</vt:lpstr>
      <vt:lpstr>Waiver Medicaid Eligibility</vt:lpstr>
      <vt:lpstr>Spousal Assessments</vt:lpstr>
      <vt:lpstr>MED-Connect</vt:lpstr>
      <vt:lpstr>Referrals or Questions related to Waivers or CFC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Weston, Christine M.</dc:creator>
  <cp:lastModifiedBy>Chase, Paul</cp:lastModifiedBy>
  <cp:revision>430</cp:revision>
  <dcterms:created xsi:type="dcterms:W3CDTF">2024-08-14T15:20:59Z</dcterms:created>
  <dcterms:modified xsi:type="dcterms:W3CDTF">2024-11-19T03:22:12Z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0x010100E64D215F5A632B4FA9B452C638110D9D</vt:lpwstr>
  </property>
</Properties>
</file>